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316" r:id="rId3"/>
    <p:sldId id="362" r:id="rId4"/>
    <p:sldId id="297" r:id="rId5"/>
    <p:sldId id="353" r:id="rId6"/>
    <p:sldId id="365" r:id="rId7"/>
    <p:sldId id="366" r:id="rId8"/>
    <p:sldId id="367" r:id="rId9"/>
    <p:sldId id="368" r:id="rId10"/>
    <p:sldId id="369" r:id="rId11"/>
    <p:sldId id="280" r:id="rId12"/>
    <p:sldId id="296" r:id="rId13"/>
    <p:sldId id="350" r:id="rId14"/>
    <p:sldId id="334" r:id="rId15"/>
    <p:sldId id="336" r:id="rId16"/>
    <p:sldId id="337" r:id="rId17"/>
    <p:sldId id="352" r:id="rId18"/>
    <p:sldId id="264" r:id="rId1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0049"/>
    <a:srgbClr val="FF9900"/>
    <a:srgbClr val="FFFF99"/>
    <a:srgbClr val="FF00FF"/>
    <a:srgbClr val="FFDDFF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75269" autoAdjust="0"/>
  </p:normalViewPr>
  <p:slideViewPr>
    <p:cSldViewPr>
      <p:cViewPr varScale="1">
        <p:scale>
          <a:sx n="55" d="100"/>
          <a:sy n="55" d="100"/>
        </p:scale>
        <p:origin x="-18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330A955-4921-40C9-9789-A2D184F2CF49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B11CA67-E9A1-432E-BBE1-8B40723DC0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473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pt-BR" smtClean="0">
                <a:ea typeface="Geneva" pitchFamily="124" charset="-128"/>
              </a:rPr>
              <a:t>Esta presentación en power point la podrás, de acuerdo con el currículum de cada grupo, trabajar vía cañón, televisión o pizarra digital interactiva. Esperamos que te sea muy útil.</a:t>
            </a:r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FE6AAA-6A07-4949-96F9-A745CF7E41FD}" type="slidenum">
              <a:rPr lang="pt-BR" smtClean="0"/>
              <a:pPr/>
              <a:t>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6580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dirty="0" smtClean="0">
                <a:ea typeface="Geneva" pitchFamily="124" charset="-128"/>
              </a:rPr>
              <a:t>Respuesta:</a:t>
            </a:r>
            <a:r>
              <a:rPr lang="es-ES" baseline="0" dirty="0" smtClean="0">
                <a:ea typeface="Geneva" pitchFamily="124" charset="-128"/>
              </a:rPr>
              <a:t> </a:t>
            </a:r>
            <a:r>
              <a:rPr lang="es-ES" baseline="0" dirty="0" smtClean="0">
                <a:ea typeface="Geneva" pitchFamily="124" charset="-128"/>
              </a:rPr>
              <a:t>óyelo, escucha, escóndeme </a:t>
            </a:r>
            <a:endParaRPr lang="es-ES" dirty="0" smtClean="0">
              <a:ea typeface="Geneva" pitchFamily="124" charset="-128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7E775-B67E-4200-961D-DA5C4CA126CF}" type="slidenum">
              <a:rPr lang="pt-BR" smtClean="0"/>
              <a:pPr/>
              <a:t>16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7080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ea typeface="Geneva" pitchFamily="124" charset="-128"/>
            </a:endParaRP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83B60-0CF7-4A40-8B27-24C8B0FB41C4}" type="slidenum">
              <a:rPr lang="pt-BR" smtClean="0"/>
              <a:pPr/>
              <a:t>17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33980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smtClean="0">
              <a:ea typeface="Geneva" pitchFamily="124" charset="-128"/>
            </a:endParaRP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83B60-0CF7-4A40-8B27-24C8B0FB41C4}" type="slidenum">
              <a:rPr lang="pt-BR" smtClean="0"/>
              <a:pPr/>
              <a:t>18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3398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E856F7-A8EC-4AAC-9901-89054176775D}" type="slidenum">
              <a:rPr lang="pt-BR" smtClean="0"/>
              <a:pPr/>
              <a:t>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6548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E856F7-A8EC-4AAC-9901-89054176775D}" type="slidenum">
              <a:rPr lang="pt-BR" smtClean="0"/>
              <a:pPr/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6548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D5B851-D769-4B7A-8483-F4C0C1660E4C}" type="slidenum">
              <a:rPr lang="pt-BR" smtClean="0"/>
              <a:pPr/>
              <a:t>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7777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dirty="0" smtClean="0">
                <a:ea typeface="Geneva" pitchFamily="124" charset="-128"/>
              </a:rPr>
              <a:t>Propón a los alumnos una competición. Habrá dos grupos.</a:t>
            </a:r>
          </a:p>
          <a:p>
            <a:r>
              <a:rPr lang="es-ES" dirty="0" smtClean="0">
                <a:ea typeface="Geneva" pitchFamily="124" charset="-128"/>
              </a:rPr>
              <a:t>Cada grupo contestará las respuestas del </a:t>
            </a:r>
            <a:r>
              <a:rPr lang="es-ES" dirty="0" err="1" smtClean="0">
                <a:ea typeface="Geneva" pitchFamily="124" charset="-128"/>
              </a:rPr>
              <a:t>quiz</a:t>
            </a:r>
            <a:r>
              <a:rPr lang="es-ES" dirty="0" smtClean="0">
                <a:ea typeface="Geneva" pitchFamily="124" charset="-128"/>
              </a:rPr>
              <a:t> sobre el tema en una hoja.</a:t>
            </a:r>
          </a:p>
          <a:p>
            <a:endParaRPr lang="es-ES" dirty="0" smtClean="0">
              <a:ea typeface="Geneva" pitchFamily="124" charset="-128"/>
            </a:endParaRPr>
          </a:p>
          <a:p>
            <a:r>
              <a:rPr lang="es-ES" dirty="0" smtClean="0">
                <a:ea typeface="Geneva" pitchFamily="124" charset="-128"/>
              </a:rPr>
              <a:t>Después de lista la </a:t>
            </a:r>
            <a:r>
              <a:rPr lang="es-ES" dirty="0" smtClean="0">
                <a:ea typeface="Geneva" pitchFamily="124" charset="-128"/>
              </a:rPr>
              <a:t>actividad:</a:t>
            </a:r>
          </a:p>
          <a:p>
            <a:pPr marL="171450" indent="-171450">
              <a:buFontTx/>
              <a:buChar char="-"/>
            </a:pPr>
            <a:r>
              <a:rPr lang="es-ES" dirty="0" smtClean="0">
                <a:ea typeface="Geneva" pitchFamily="124" charset="-128"/>
              </a:rPr>
              <a:t>recoge </a:t>
            </a:r>
            <a:r>
              <a:rPr lang="es-ES" dirty="0" smtClean="0">
                <a:ea typeface="Geneva" pitchFamily="124" charset="-128"/>
              </a:rPr>
              <a:t>las hojas y </a:t>
            </a:r>
            <a:r>
              <a:rPr lang="es-ES" dirty="0" smtClean="0">
                <a:ea typeface="Geneva" pitchFamily="124" charset="-128"/>
              </a:rPr>
              <a:t>haz tú </a:t>
            </a:r>
            <a:r>
              <a:rPr lang="es-ES" dirty="0" smtClean="0">
                <a:ea typeface="Geneva" pitchFamily="124" charset="-128"/>
              </a:rPr>
              <a:t>la </a:t>
            </a:r>
            <a:r>
              <a:rPr lang="es-ES" dirty="0" smtClean="0">
                <a:ea typeface="Geneva" pitchFamily="124" charset="-128"/>
              </a:rPr>
              <a:t>corrección; o </a:t>
            </a:r>
          </a:p>
          <a:p>
            <a:pPr marL="171450" indent="-171450">
              <a:buFontTx/>
              <a:buChar char="-"/>
            </a:pPr>
            <a:r>
              <a:rPr lang="es-ES" dirty="0" smtClean="0">
                <a:ea typeface="Geneva" pitchFamily="124" charset="-128"/>
              </a:rPr>
              <a:t>intercambia</a:t>
            </a:r>
            <a:r>
              <a:rPr lang="es-ES" baseline="0" dirty="0" smtClean="0">
                <a:ea typeface="Geneva" pitchFamily="124" charset="-128"/>
              </a:rPr>
              <a:t> las respuestas entre los grupos, para que se corrijan; o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>
                <a:ea typeface="Geneva" pitchFamily="124" charset="-128"/>
              </a:rPr>
              <a:t>previamente determina un grupo de alumnos que estarán responsables de la corrección</a:t>
            </a:r>
            <a:r>
              <a:rPr lang="es-ES" dirty="0" smtClean="0">
                <a:ea typeface="Geneva" pitchFamily="124" charset="-128"/>
              </a:rPr>
              <a:t>.</a:t>
            </a:r>
            <a:r>
              <a:rPr lang="es-ES" baseline="0" dirty="0" smtClean="0">
                <a:ea typeface="Geneva" pitchFamily="124" charset="-128"/>
              </a:rPr>
              <a:t> </a:t>
            </a:r>
          </a:p>
          <a:p>
            <a:pPr marL="0" indent="0">
              <a:buFontTx/>
              <a:buNone/>
            </a:pPr>
            <a:endParaRPr lang="es-ES" baseline="0" dirty="0" smtClean="0">
              <a:ea typeface="Geneva" pitchFamily="124" charset="-128"/>
            </a:endParaRPr>
          </a:p>
          <a:p>
            <a:pPr marL="0" indent="0">
              <a:buFontTx/>
              <a:buNone/>
            </a:pPr>
            <a:r>
              <a:rPr lang="es-ES" baseline="0" dirty="0" smtClean="0">
                <a:ea typeface="Geneva" pitchFamily="124" charset="-128"/>
              </a:rPr>
              <a:t>Gana </a:t>
            </a:r>
            <a:r>
              <a:rPr lang="es-ES" baseline="0" dirty="0" smtClean="0">
                <a:ea typeface="Geneva" pitchFamily="124" charset="-128"/>
              </a:rPr>
              <a:t>el grupo que </a:t>
            </a:r>
            <a:r>
              <a:rPr lang="es-ES" baseline="0" dirty="0" smtClean="0">
                <a:ea typeface="Geneva" pitchFamily="124" charset="-128"/>
              </a:rPr>
              <a:t>tenga </a:t>
            </a:r>
            <a:r>
              <a:rPr lang="es-ES" baseline="0" dirty="0" smtClean="0">
                <a:ea typeface="Geneva" pitchFamily="124" charset="-128"/>
              </a:rPr>
              <a:t>más </a:t>
            </a:r>
            <a:r>
              <a:rPr lang="es-ES" baseline="0" dirty="0" smtClean="0">
                <a:ea typeface="Geneva" pitchFamily="124" charset="-128"/>
              </a:rPr>
              <a:t>respuestas correctas.</a:t>
            </a:r>
            <a:endParaRPr lang="es-ES" dirty="0" smtClean="0">
              <a:ea typeface="Geneva" pitchFamily="124" charset="-128"/>
            </a:endParaRP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61D550-44FC-4860-99C1-42890705A5DA}" type="slidenum">
              <a:rPr lang="pt-BR" smtClean="0"/>
              <a:pPr/>
              <a:t>11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27300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dirty="0" smtClean="0">
                <a:ea typeface="Geneva" pitchFamily="124" charset="-128"/>
              </a:rPr>
              <a:t>Respuesta: </a:t>
            </a:r>
            <a:r>
              <a:rPr lang="es-ES" dirty="0" smtClean="0">
                <a:ea typeface="Geneva" pitchFamily="124" charset="-128"/>
              </a:rPr>
              <a:t>Disfrútalo.</a:t>
            </a:r>
            <a:endParaRPr lang="es-ES" dirty="0" smtClean="0">
              <a:ea typeface="Geneva" pitchFamily="124" charset="-128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7E775-B67E-4200-961D-DA5C4CA126CF}" type="slidenum">
              <a:rPr lang="pt-BR" smtClean="0"/>
              <a:pPr/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7080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dirty="0" smtClean="0">
                <a:ea typeface="Geneva" pitchFamily="124" charset="-128"/>
              </a:rPr>
              <a:t>Respuesta: </a:t>
            </a:r>
            <a:r>
              <a:rPr lang="es-ES" dirty="0" smtClean="0">
                <a:ea typeface="Geneva" pitchFamily="124" charset="-128"/>
              </a:rPr>
              <a:t>da, ama, confía,</a:t>
            </a:r>
            <a:r>
              <a:rPr lang="es-ES" baseline="0" dirty="0" smtClean="0">
                <a:ea typeface="Geneva" pitchFamily="124" charset="-128"/>
              </a:rPr>
              <a:t> escucha</a:t>
            </a:r>
            <a:r>
              <a:rPr lang="es-ES" dirty="0" smtClean="0">
                <a:ea typeface="Geneva" pitchFamily="124" charset="-128"/>
              </a:rPr>
              <a:t>.</a:t>
            </a:r>
            <a:endParaRPr lang="es-ES" dirty="0" smtClean="0">
              <a:ea typeface="Geneva" pitchFamily="124" charset="-128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7E775-B67E-4200-961D-DA5C4CA126CF}" type="slidenum">
              <a:rPr lang="pt-BR" smtClean="0"/>
              <a:pPr/>
              <a:t>13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7080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dirty="0" smtClean="0">
                <a:ea typeface="Geneva" pitchFamily="124" charset="-128"/>
              </a:rPr>
              <a:t>Respuesta: </a:t>
            </a:r>
            <a:r>
              <a:rPr lang="es-ES" dirty="0" smtClean="0">
                <a:ea typeface="Geneva" pitchFamily="124" charset="-128"/>
              </a:rPr>
              <a:t>Luchemos</a:t>
            </a:r>
            <a:endParaRPr lang="es-ES" dirty="0" smtClean="0">
              <a:ea typeface="Geneva" pitchFamily="124" charset="-128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7E775-B67E-4200-961D-DA5C4CA126CF}" type="slidenum">
              <a:rPr lang="pt-BR" smtClean="0"/>
              <a:pPr/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708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dirty="0" smtClean="0">
                <a:ea typeface="Geneva" pitchFamily="124" charset="-128"/>
              </a:rPr>
              <a:t>Respuesta:</a:t>
            </a:r>
            <a:r>
              <a:rPr lang="es-ES" baseline="0" dirty="0" smtClean="0">
                <a:ea typeface="Geneva" pitchFamily="124" charset="-128"/>
              </a:rPr>
              <a:t> </a:t>
            </a:r>
            <a:r>
              <a:rPr lang="es-ES" baseline="0" dirty="0" smtClean="0">
                <a:ea typeface="Geneva" pitchFamily="124" charset="-128"/>
              </a:rPr>
              <a:t>despierta, desayuna</a:t>
            </a:r>
            <a:endParaRPr lang="es-ES" dirty="0" smtClean="0">
              <a:ea typeface="Geneva" pitchFamily="124" charset="-128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7E775-B67E-4200-961D-DA5C4CA126CF}" type="slidenum">
              <a:rPr lang="pt-BR" smtClean="0"/>
              <a:pPr/>
              <a:t>15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708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BC68-85D9-4C06-A722-D00AFFC2AD38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52C4-3392-4F60-B333-86AC387BEF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83EF-EBBC-43FC-81DC-B3DE98A66BA5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A6E7-E443-46BE-A793-A3A240A92B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6C38-3EC2-4BAA-93BB-A3B2F516A851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1D578-FD1B-4098-B308-0311AE61A4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7A37-9488-4F8D-BADC-C2E0FF38C886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2202-9139-4C2B-8B81-C12D1D9FD9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F51D-0B4D-4E19-9C35-74FED07EE01C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3B27-E750-4594-A36C-E5675BEFD9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A211-7094-447D-9481-60C0E1E53739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827E-1C0C-4889-9D64-A8AD1B98CE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EF4E-842D-4611-B0DF-9CD2ABE93EA1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868B-0E0B-4C06-B1D7-01A2BC056A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E050-2595-46C2-9A76-F44B374E0731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6B62-32D9-47FF-B819-E8374E1274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222E-4AE8-4DA2-8DAE-140589F8DCC5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882F-3C46-4DE2-BB8B-DE0647EDD9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BD478-F5DD-43EB-8422-B93AD4DDEF36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7049-F7D7-43C3-920F-7CB78EFA7B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4B3BC-22D7-4AE6-B046-88D4A98B7AAD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7D44C-30B0-476C-B8E0-44C9691408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Haga clic para modificar el estilo de texto del patrón</a:t>
            </a:r>
          </a:p>
          <a:p>
            <a:pPr lvl="1"/>
            <a:r>
              <a:rPr lang="pt-BR" smtClean="0"/>
              <a:t>Segundo nivel</a:t>
            </a:r>
          </a:p>
          <a:p>
            <a:pPr lvl="2"/>
            <a:r>
              <a:rPr lang="pt-BR" smtClean="0"/>
              <a:t>Tercer nivel</a:t>
            </a:r>
          </a:p>
          <a:p>
            <a:pPr lvl="3"/>
            <a:r>
              <a:rPr lang="pt-BR" smtClean="0"/>
              <a:t>Cuarto nivel</a:t>
            </a:r>
          </a:p>
          <a:p>
            <a:pPr lvl="4"/>
            <a:r>
              <a:rPr lang="pt-BR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513E66-66F9-43EA-B900-564CEE27C45E}" type="datetimeFigureOut">
              <a:rPr lang="pt-BR"/>
              <a:pPr>
                <a:defRPr/>
              </a:pPr>
              <a:t>01/12/2014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Geneva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9E2D72-7956-4B80-A28B-C1D80910C3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n 6" descr="PPT_Boletin santillana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1029" name="CaixaDeTexto 3"/>
          <p:cNvSpPr txBox="1">
            <a:spLocks noChangeArrowheads="1"/>
          </p:cNvSpPr>
          <p:nvPr/>
        </p:nvSpPr>
        <p:spPr bwMode="auto">
          <a:xfrm>
            <a:off x="539552" y="2348880"/>
            <a:ext cx="8001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500" b="1" dirty="0" smtClean="0">
                <a:solidFill>
                  <a:srgbClr val="E60049"/>
                </a:solidFill>
                <a:latin typeface="Futura" charset="0"/>
              </a:rPr>
              <a:t>IMPERATIVO AFIRMATIVO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251520" y="210706"/>
            <a:ext cx="8569325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¡Ojo!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268760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Futura"/>
              </a:rPr>
              <a:t>1. Los Imperativos conjugados </a:t>
            </a:r>
            <a:r>
              <a:rPr lang="pt-BR" sz="2000" b="1" dirty="0" err="1" smtClean="0">
                <a:latin typeface="Futura"/>
              </a:rPr>
              <a:t>en</a:t>
            </a:r>
            <a:r>
              <a:rPr lang="pt-BR" sz="2000" b="1" dirty="0" smtClean="0">
                <a:latin typeface="Futura"/>
              </a:rPr>
              <a:t> “</a:t>
            </a:r>
            <a:r>
              <a:rPr lang="pt-BR" sz="2000" b="1" dirty="0" err="1" smtClean="0">
                <a:latin typeface="Futura"/>
              </a:rPr>
              <a:t>nosotros</a:t>
            </a:r>
            <a:r>
              <a:rPr lang="pt-BR" sz="2000" b="1" dirty="0" smtClean="0">
                <a:latin typeface="Futura"/>
              </a:rPr>
              <a:t>(as)” </a:t>
            </a:r>
            <a:r>
              <a:rPr lang="pt-BR" sz="2000" b="1" dirty="0" err="1" smtClean="0">
                <a:latin typeface="Futura"/>
              </a:rPr>
              <a:t>pierden</a:t>
            </a:r>
            <a:r>
              <a:rPr lang="pt-BR" sz="2000" b="1" dirty="0" smtClean="0">
                <a:latin typeface="Futura"/>
              </a:rPr>
              <a:t> la </a:t>
            </a:r>
            <a:r>
              <a:rPr lang="pt-BR" sz="2000" b="1" dirty="0" smtClean="0">
                <a:latin typeface="Futura"/>
              </a:rPr>
              <a:t>-s </a:t>
            </a:r>
            <a:r>
              <a:rPr lang="pt-BR" sz="2000" b="1" dirty="0" smtClean="0">
                <a:latin typeface="Futura"/>
              </a:rPr>
              <a:t>de </a:t>
            </a:r>
            <a:r>
              <a:rPr lang="pt-BR" sz="2000" b="1" dirty="0" err="1" smtClean="0">
                <a:latin typeface="Futura"/>
              </a:rPr>
              <a:t>su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terminación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delante</a:t>
            </a:r>
            <a:r>
              <a:rPr lang="pt-BR" sz="2000" b="1" dirty="0" smtClean="0">
                <a:latin typeface="Futura"/>
              </a:rPr>
              <a:t> de </a:t>
            </a:r>
            <a:r>
              <a:rPr lang="pt-BR" sz="2000" b="1" dirty="0" err="1" smtClean="0">
                <a:latin typeface="Futura"/>
              </a:rPr>
              <a:t>los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pronombres</a:t>
            </a:r>
            <a:r>
              <a:rPr lang="pt-BR" sz="2000" b="1" dirty="0" smtClean="0">
                <a:latin typeface="Futura"/>
              </a:rPr>
              <a:t> complemento </a:t>
            </a:r>
            <a:r>
              <a:rPr lang="pt-BR" sz="2000" b="1" dirty="0" smtClean="0">
                <a:latin typeface="Futura"/>
              </a:rPr>
              <a:t>-</a:t>
            </a:r>
            <a:r>
              <a:rPr lang="pt-BR" sz="2000" b="1" dirty="0" smtClean="0">
                <a:solidFill>
                  <a:srgbClr val="FF0000"/>
                </a:solidFill>
                <a:latin typeface="Futura"/>
              </a:rPr>
              <a:t>nos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smtClean="0">
                <a:latin typeface="Futura"/>
              </a:rPr>
              <a:t>o </a:t>
            </a:r>
            <a:r>
              <a:rPr lang="pt-BR" sz="2000" b="1" dirty="0" smtClean="0">
                <a:latin typeface="Futura"/>
              </a:rPr>
              <a:t>-</a:t>
            </a:r>
            <a:r>
              <a:rPr lang="pt-BR" sz="2000" b="1" dirty="0" smtClean="0">
                <a:solidFill>
                  <a:srgbClr val="FF0000"/>
                </a:solidFill>
                <a:latin typeface="Futura"/>
              </a:rPr>
              <a:t>se</a:t>
            </a:r>
            <a:r>
              <a:rPr lang="pt-BR" sz="2000" b="1" dirty="0" smtClean="0">
                <a:latin typeface="Futura"/>
              </a:rPr>
              <a:t>: </a:t>
            </a:r>
            <a:r>
              <a:rPr lang="pt-BR" sz="2000" b="1" dirty="0" err="1" smtClean="0">
                <a:latin typeface="Futura"/>
              </a:rPr>
              <a:t>encontré</a:t>
            </a:r>
            <a:r>
              <a:rPr lang="pt-BR" sz="2000" b="1" dirty="0" err="1" smtClean="0">
                <a:solidFill>
                  <a:srgbClr val="FF0000"/>
                </a:solidFill>
                <a:latin typeface="Futura"/>
              </a:rPr>
              <a:t>mo</a:t>
            </a:r>
            <a:r>
              <a:rPr lang="pt-BR" sz="2000" b="1" dirty="0" err="1" smtClean="0">
                <a:latin typeface="Futura"/>
              </a:rPr>
              <a:t>nos</a:t>
            </a:r>
            <a:r>
              <a:rPr lang="pt-BR" sz="2000" b="1" dirty="0" smtClean="0">
                <a:latin typeface="Futura"/>
              </a:rPr>
              <a:t>, </a:t>
            </a:r>
            <a:r>
              <a:rPr lang="pt-BR" sz="2000" b="1" dirty="0" err="1" smtClean="0">
                <a:latin typeface="Futura"/>
              </a:rPr>
              <a:t>pidá</a:t>
            </a:r>
            <a:r>
              <a:rPr lang="pt-BR" sz="2000" b="1" dirty="0" err="1" smtClean="0">
                <a:solidFill>
                  <a:srgbClr val="FF0000"/>
                </a:solidFill>
                <a:latin typeface="Futura"/>
              </a:rPr>
              <a:t>mo</a:t>
            </a:r>
            <a:r>
              <a:rPr lang="pt-BR" sz="2000" b="1" dirty="0" err="1" smtClean="0">
                <a:latin typeface="Futura"/>
              </a:rPr>
              <a:t>selo</a:t>
            </a:r>
            <a:endParaRPr lang="pt-BR" sz="2000" b="1" dirty="0" smtClean="0">
              <a:latin typeface="Futura"/>
            </a:endParaRPr>
          </a:p>
          <a:p>
            <a:endParaRPr lang="pt-BR" sz="2000" b="1" dirty="0" smtClean="0">
              <a:latin typeface="Futura"/>
            </a:endParaRPr>
          </a:p>
          <a:p>
            <a:r>
              <a:rPr lang="pt-BR" sz="2000" b="1" dirty="0" smtClean="0">
                <a:latin typeface="Futura"/>
              </a:rPr>
              <a:t>2. Los Imperativos conjugados </a:t>
            </a:r>
            <a:r>
              <a:rPr lang="pt-BR" sz="2000" b="1" dirty="0" err="1" smtClean="0">
                <a:latin typeface="Futura"/>
              </a:rPr>
              <a:t>en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smtClean="0">
                <a:latin typeface="Futura"/>
              </a:rPr>
              <a:t>“</a:t>
            </a:r>
            <a:r>
              <a:rPr lang="pt-BR" sz="2000" b="1" dirty="0" err="1" smtClean="0">
                <a:latin typeface="Futura"/>
              </a:rPr>
              <a:t>vosotros</a:t>
            </a:r>
            <a:r>
              <a:rPr lang="pt-BR" sz="2000" b="1" dirty="0" smtClean="0">
                <a:latin typeface="Futura"/>
              </a:rPr>
              <a:t>(as)” </a:t>
            </a:r>
            <a:r>
              <a:rPr lang="pt-BR" sz="2000" b="1" dirty="0" err="1" smtClean="0">
                <a:latin typeface="Futura"/>
              </a:rPr>
              <a:t>pierden</a:t>
            </a:r>
            <a:r>
              <a:rPr lang="pt-BR" sz="2000" b="1" dirty="0" smtClean="0">
                <a:latin typeface="Futura"/>
              </a:rPr>
              <a:t> la </a:t>
            </a:r>
            <a:r>
              <a:rPr lang="pt-BR" sz="2000" b="1" dirty="0" smtClean="0">
                <a:latin typeface="Futura"/>
              </a:rPr>
              <a:t>-</a:t>
            </a:r>
            <a:r>
              <a:rPr lang="pt-BR" sz="2000" b="1" dirty="0" smtClean="0">
                <a:solidFill>
                  <a:srgbClr val="FF0000"/>
                </a:solidFill>
                <a:latin typeface="Futura"/>
              </a:rPr>
              <a:t>d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smtClean="0">
                <a:latin typeface="Futura"/>
              </a:rPr>
              <a:t>de </a:t>
            </a:r>
            <a:r>
              <a:rPr lang="pt-BR" sz="2000" b="1" dirty="0" err="1" smtClean="0">
                <a:latin typeface="Futura"/>
              </a:rPr>
              <a:t>su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terminación</a:t>
            </a:r>
            <a:r>
              <a:rPr lang="pt-BR" sz="2000" b="1" dirty="0" smtClean="0">
                <a:latin typeface="Futura"/>
              </a:rPr>
              <a:t> ante la forma reflexiva “</a:t>
            </a:r>
            <a:r>
              <a:rPr lang="pt-BR" sz="2000" b="1" dirty="0" smtClean="0">
                <a:solidFill>
                  <a:srgbClr val="FF0000"/>
                </a:solidFill>
                <a:latin typeface="Futura"/>
              </a:rPr>
              <a:t>os</a:t>
            </a:r>
            <a:r>
              <a:rPr lang="pt-BR" sz="2000" b="1" dirty="0" smtClean="0">
                <a:latin typeface="Futura"/>
              </a:rPr>
              <a:t>”: </a:t>
            </a:r>
            <a:r>
              <a:rPr lang="pt-BR" sz="2000" b="1" dirty="0" err="1" smtClean="0">
                <a:latin typeface="Futura"/>
              </a:rPr>
              <a:t>mira</a:t>
            </a:r>
            <a:r>
              <a:rPr lang="pt-BR" sz="2000" b="1" dirty="0" err="1" smtClean="0">
                <a:solidFill>
                  <a:srgbClr val="FF0000"/>
                </a:solidFill>
                <a:latin typeface="Futura"/>
              </a:rPr>
              <a:t>os</a:t>
            </a:r>
            <a:r>
              <a:rPr lang="pt-BR" sz="2000" b="1" dirty="0" smtClean="0">
                <a:latin typeface="Futura"/>
              </a:rPr>
              <a:t>, </a:t>
            </a:r>
            <a:r>
              <a:rPr lang="pt-BR" sz="2000" b="1" dirty="0" err="1" smtClean="0">
                <a:latin typeface="Futura"/>
              </a:rPr>
              <a:t>bebe</a:t>
            </a:r>
            <a:r>
              <a:rPr lang="pt-BR" sz="2000" b="1" dirty="0" err="1" smtClean="0">
                <a:solidFill>
                  <a:srgbClr val="FF0000"/>
                </a:solidFill>
                <a:latin typeface="Futura"/>
              </a:rPr>
              <a:t>os</a:t>
            </a:r>
            <a:r>
              <a:rPr lang="pt-BR" sz="2000" b="1" dirty="0" smtClean="0">
                <a:latin typeface="Futura"/>
              </a:rPr>
              <a:t>. </a:t>
            </a:r>
            <a:r>
              <a:rPr lang="pt-BR" sz="2000" b="1" dirty="0" err="1" smtClean="0">
                <a:latin typeface="Futura"/>
              </a:rPr>
              <a:t>Lo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mismo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ocurre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con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los</a:t>
            </a:r>
            <a:r>
              <a:rPr lang="pt-BR" sz="2000" b="1" dirty="0" smtClean="0">
                <a:latin typeface="Futura"/>
              </a:rPr>
              <a:t> imperativos de </a:t>
            </a:r>
            <a:r>
              <a:rPr lang="pt-BR" sz="2000" b="1" dirty="0" err="1" smtClean="0">
                <a:latin typeface="Futura"/>
              </a:rPr>
              <a:t>los</a:t>
            </a:r>
            <a:r>
              <a:rPr lang="pt-BR" sz="2000" b="1" dirty="0" smtClean="0">
                <a:latin typeface="Futura"/>
              </a:rPr>
              <a:t> verbos </a:t>
            </a:r>
            <a:r>
              <a:rPr lang="pt-BR" sz="2000" b="1" dirty="0" err="1" smtClean="0">
                <a:latin typeface="Futura"/>
              </a:rPr>
              <a:t>pronominales</a:t>
            </a:r>
            <a:r>
              <a:rPr lang="pt-BR" sz="2000" b="1" dirty="0" smtClean="0">
                <a:latin typeface="Futura"/>
              </a:rPr>
              <a:t>: </a:t>
            </a:r>
            <a:r>
              <a:rPr lang="pt-BR" sz="2000" b="1" dirty="0" err="1" smtClean="0">
                <a:latin typeface="Futura"/>
              </a:rPr>
              <a:t>arregla</a:t>
            </a:r>
            <a:r>
              <a:rPr lang="pt-BR" sz="2000" b="1" dirty="0" err="1" smtClean="0">
                <a:solidFill>
                  <a:srgbClr val="FF0000"/>
                </a:solidFill>
                <a:latin typeface="Futura"/>
              </a:rPr>
              <a:t>os</a:t>
            </a:r>
            <a:r>
              <a:rPr lang="pt-BR" sz="2000" b="1" dirty="0" smtClean="0">
                <a:latin typeface="Futura"/>
              </a:rPr>
              <a:t>, </a:t>
            </a:r>
            <a:r>
              <a:rPr lang="pt-BR" sz="2000" b="1" dirty="0" err="1" smtClean="0">
                <a:latin typeface="Futura"/>
              </a:rPr>
              <a:t>diverti</a:t>
            </a:r>
            <a:r>
              <a:rPr lang="pt-BR" sz="2000" b="1" dirty="0" err="1" smtClean="0">
                <a:solidFill>
                  <a:srgbClr val="FF0000"/>
                </a:solidFill>
                <a:latin typeface="Futura"/>
              </a:rPr>
              <a:t>os</a:t>
            </a:r>
            <a:r>
              <a:rPr lang="pt-BR" sz="2000" b="1" dirty="0" smtClean="0">
                <a:latin typeface="Futura"/>
              </a:rPr>
              <a:t>.</a:t>
            </a:r>
          </a:p>
          <a:p>
            <a:endParaRPr lang="pt-BR" sz="2000" b="1" dirty="0" smtClean="0">
              <a:latin typeface="Futura"/>
            </a:endParaRPr>
          </a:p>
          <a:p>
            <a:r>
              <a:rPr lang="pt-BR" sz="2000" b="1" dirty="0" smtClean="0">
                <a:latin typeface="Futura"/>
              </a:rPr>
              <a:t>3. El verbo </a:t>
            </a:r>
            <a:r>
              <a:rPr lang="pt-BR" sz="2000" b="1" dirty="0" err="1" smtClean="0">
                <a:solidFill>
                  <a:srgbClr val="FF0000"/>
                </a:solidFill>
                <a:latin typeface="Futura"/>
              </a:rPr>
              <a:t>irse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es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el</a:t>
            </a:r>
            <a:r>
              <a:rPr lang="pt-BR" sz="2000" b="1" dirty="0" smtClean="0">
                <a:latin typeface="Futura"/>
              </a:rPr>
              <a:t> único que no </a:t>
            </a:r>
            <a:r>
              <a:rPr lang="pt-BR" sz="2000" b="1" dirty="0" err="1" smtClean="0">
                <a:latin typeface="Futura"/>
              </a:rPr>
              <a:t>sigue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la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regla</a:t>
            </a:r>
            <a:r>
              <a:rPr lang="pt-BR" sz="2000" b="1" dirty="0" smtClean="0">
                <a:latin typeface="Futura"/>
              </a:rPr>
              <a:t> 2: id</a:t>
            </a:r>
            <a:r>
              <a:rPr lang="pt-BR" sz="2000" b="1" dirty="0" smtClean="0">
                <a:solidFill>
                  <a:srgbClr val="FF0000"/>
                </a:solidFill>
                <a:latin typeface="Futura"/>
              </a:rPr>
              <a:t>os</a:t>
            </a:r>
            <a:r>
              <a:rPr lang="pt-BR" sz="2000" b="1" dirty="0" smtClean="0">
                <a:latin typeface="Futura"/>
              </a:rPr>
              <a:t>.</a:t>
            </a:r>
            <a:endParaRPr lang="pt-BR" sz="2000" b="1" dirty="0">
              <a:latin typeface="Futu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6"/>
          <p:cNvSpPr>
            <a:spLocks noChangeArrowheads="1"/>
          </p:cNvSpPr>
          <p:nvPr/>
        </p:nvSpPr>
        <p:spPr bwMode="auto">
          <a:xfrm>
            <a:off x="0" y="-74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71438" y="4824413"/>
            <a:ext cx="1214437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928688" y="4522788"/>
            <a:ext cx="1071562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O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1714500" y="4165600"/>
            <a:ext cx="1071563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M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2500313" y="3752850"/>
            <a:ext cx="1071562" cy="1016000"/>
          </a:xfrm>
          <a:prstGeom prst="rect">
            <a:avLst/>
          </a:prstGeom>
          <a:solidFill>
            <a:srgbClr val="FF9900">
              <a:alpha val="37646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P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3214688" y="3308350"/>
            <a:ext cx="1071562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E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4000500" y="2879725"/>
            <a:ext cx="1071563" cy="10160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T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4" name="CaixaDeTexto 6"/>
          <p:cNvSpPr txBox="1">
            <a:spLocks noChangeArrowheads="1"/>
          </p:cNvSpPr>
          <p:nvPr/>
        </p:nvSpPr>
        <p:spPr bwMode="auto">
          <a:xfrm>
            <a:off x="4786313" y="2466975"/>
            <a:ext cx="1071562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5572125" y="2109788"/>
            <a:ext cx="1071563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6357938" y="1681163"/>
            <a:ext cx="1071562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7" name="CaixaDeTexto 6"/>
          <p:cNvSpPr txBox="1">
            <a:spLocks noChangeArrowheads="1"/>
          </p:cNvSpPr>
          <p:nvPr/>
        </p:nvSpPr>
        <p:spPr bwMode="auto">
          <a:xfrm>
            <a:off x="7143750" y="1323975"/>
            <a:ext cx="1071563" cy="1016000"/>
          </a:xfrm>
          <a:prstGeom prst="rect">
            <a:avLst/>
          </a:prstGeom>
          <a:solidFill>
            <a:srgbClr val="FFC000">
              <a:alpha val="38039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Ó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8" name="CaixaDeTexto 6"/>
          <p:cNvSpPr txBox="1">
            <a:spLocks noChangeArrowheads="1"/>
          </p:cNvSpPr>
          <p:nvPr/>
        </p:nvSpPr>
        <p:spPr bwMode="auto">
          <a:xfrm>
            <a:off x="7929563" y="950913"/>
            <a:ext cx="1071562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N</a:t>
            </a:r>
            <a:endParaRPr lang="pt-BR" sz="20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Futura"/>
              <a:ea typeface="Geneva" charset="0"/>
              <a:cs typeface="Futur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494116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260648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Futura"/>
              </a:rPr>
              <a:t>1.</a:t>
            </a:r>
            <a:endParaRPr lang="pt-BR" sz="6000" b="1" dirty="0">
              <a:solidFill>
                <a:srgbClr val="FF0000"/>
              </a:solidFill>
              <a:latin typeface="Futur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18624" y="4941168"/>
            <a:ext cx="10235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FF0000"/>
                </a:solidFill>
                <a:latin typeface="Futura"/>
              </a:rPr>
              <a:t>¿?</a:t>
            </a:r>
            <a:endParaRPr lang="pt-BR" sz="50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3861048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Candara" pitchFamily="34" charset="0"/>
              </a:rPr>
              <a:t>http://www.neteducacao.com.br/experiencias-educativas/fundamental-ii/lingua-estrangeira/el-imperativo</a:t>
            </a:r>
            <a:endParaRPr lang="pt-BR" sz="1000" b="1" dirty="0">
              <a:latin typeface="Candara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2"/>
            <a:ext cx="6480720" cy="328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251520" y="422108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Futura"/>
              </a:rPr>
              <a:t>El verbo que </a:t>
            </a:r>
            <a:r>
              <a:rPr lang="pt-BR" sz="2000" b="1" dirty="0" smtClean="0">
                <a:latin typeface="Futura"/>
              </a:rPr>
              <a:t>falta </a:t>
            </a:r>
            <a:r>
              <a:rPr lang="pt-BR" sz="2000" b="1" dirty="0" err="1" smtClean="0">
                <a:latin typeface="Futura"/>
              </a:rPr>
              <a:t>en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el</a:t>
            </a:r>
            <a:r>
              <a:rPr lang="pt-BR" sz="2000" b="1" dirty="0" smtClean="0">
                <a:latin typeface="Futura"/>
              </a:rPr>
              <a:t> anuncio es </a:t>
            </a:r>
            <a:r>
              <a:rPr lang="pt-BR" sz="2000" b="1" dirty="0" err="1" smtClean="0">
                <a:latin typeface="Futura"/>
              </a:rPr>
              <a:t>el</a:t>
            </a:r>
            <a:r>
              <a:rPr lang="pt-BR" sz="2000" b="1" dirty="0" smtClean="0">
                <a:latin typeface="Futura"/>
              </a:rPr>
              <a:t> verbo disfrutar, </a:t>
            </a:r>
            <a:r>
              <a:rPr lang="pt-BR" sz="2000" b="1" i="1" dirty="0" err="1" smtClean="0">
                <a:latin typeface="Futura"/>
              </a:rPr>
              <a:t>empleado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con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el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pronombre</a:t>
            </a:r>
            <a:r>
              <a:rPr lang="pt-BR" sz="2000" b="1" dirty="0" smtClean="0">
                <a:latin typeface="Futura"/>
              </a:rPr>
              <a:t> complemento, que se quedará...</a:t>
            </a:r>
            <a:endParaRPr lang="pt-BR" sz="2000" b="1" dirty="0">
              <a:latin typeface="Futu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Futura"/>
              <a:ea typeface="Geneva" charset="0"/>
              <a:cs typeface="Futura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60648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Futura"/>
              </a:rPr>
              <a:t>2.</a:t>
            </a:r>
            <a:endParaRPr lang="pt-BR" sz="6000" b="1" dirty="0">
              <a:solidFill>
                <a:srgbClr val="FF0000"/>
              </a:solidFill>
              <a:latin typeface="Futur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5589240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Candara" pitchFamily="34" charset="0"/>
              </a:rPr>
              <a:t>http://www.pinterest.com/pin/379920918536512846/</a:t>
            </a:r>
            <a:endParaRPr lang="pt-BR" sz="1000" b="1" dirty="0">
              <a:latin typeface="Candar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404664"/>
            <a:ext cx="38884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Futura"/>
              </a:rPr>
              <a:t>La </a:t>
            </a:r>
            <a:r>
              <a:rPr lang="pt-BR" b="1" dirty="0" err="1" smtClean="0">
                <a:latin typeface="Futura"/>
              </a:rPr>
              <a:t>conjugación</a:t>
            </a:r>
            <a:r>
              <a:rPr lang="pt-BR" b="1" dirty="0" smtClean="0">
                <a:latin typeface="Futura"/>
              </a:rPr>
              <a:t> de </a:t>
            </a:r>
            <a:r>
              <a:rPr lang="pt-BR" b="1" dirty="0" err="1" smtClean="0">
                <a:latin typeface="Futura"/>
              </a:rPr>
              <a:t>los</a:t>
            </a:r>
            <a:r>
              <a:rPr lang="pt-BR" b="1" dirty="0" smtClean="0">
                <a:latin typeface="Futura"/>
              </a:rPr>
              <a:t> verbos al lado – dar, amar, confiar y </a:t>
            </a:r>
            <a:r>
              <a:rPr lang="pt-BR" b="1" dirty="0" err="1" smtClean="0">
                <a:latin typeface="Futura"/>
              </a:rPr>
              <a:t>escuchar</a:t>
            </a:r>
            <a:r>
              <a:rPr lang="pt-BR" b="1" dirty="0" smtClean="0">
                <a:latin typeface="Futura"/>
              </a:rPr>
              <a:t> - </a:t>
            </a:r>
            <a:r>
              <a:rPr lang="pt-BR" b="1" dirty="0" err="1" smtClean="0">
                <a:latin typeface="Futura"/>
              </a:rPr>
              <a:t>en</a:t>
            </a:r>
            <a:r>
              <a:rPr lang="pt-BR" b="1" dirty="0" smtClean="0">
                <a:latin typeface="Futura"/>
              </a:rPr>
              <a:t> la segunda persona </a:t>
            </a:r>
            <a:r>
              <a:rPr lang="pt-BR" b="1" dirty="0" err="1" smtClean="0">
                <a:latin typeface="Futura"/>
              </a:rPr>
              <a:t>del</a:t>
            </a:r>
            <a:r>
              <a:rPr lang="pt-BR" b="1" dirty="0" smtClean="0">
                <a:latin typeface="Futura"/>
              </a:rPr>
              <a:t> singular (</a:t>
            </a:r>
            <a:r>
              <a:rPr lang="pt-BR" b="1" dirty="0" err="1" smtClean="0">
                <a:latin typeface="Futura"/>
              </a:rPr>
              <a:t>tú</a:t>
            </a:r>
            <a:r>
              <a:rPr lang="pt-BR" b="1" dirty="0" smtClean="0">
                <a:latin typeface="Futura"/>
              </a:rPr>
              <a:t>) </a:t>
            </a:r>
            <a:r>
              <a:rPr lang="pt-BR" b="1" dirty="0" err="1" smtClean="0">
                <a:latin typeface="Futura"/>
              </a:rPr>
              <a:t>del</a:t>
            </a:r>
            <a:r>
              <a:rPr lang="pt-BR" b="1" dirty="0" smtClean="0">
                <a:latin typeface="Futura"/>
              </a:rPr>
              <a:t> Imperativo es...</a:t>
            </a:r>
            <a:endParaRPr lang="pt-BR" b="1" dirty="0" smtClean="0">
              <a:latin typeface="Futura"/>
            </a:endParaRPr>
          </a:p>
          <a:p>
            <a:endParaRPr lang="pt-BR" b="1" dirty="0" smtClean="0">
              <a:latin typeface="Futura"/>
            </a:endParaRP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latin typeface="Futura"/>
              </a:rPr>
              <a:t>¿?</a:t>
            </a:r>
            <a:endParaRPr lang="pt-BR" sz="5000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378333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Futura"/>
              <a:ea typeface="Geneva" charset="0"/>
              <a:cs typeface="Futur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465313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Futura"/>
              </a:rPr>
              <a:t>El verbo </a:t>
            </a:r>
            <a:r>
              <a:rPr lang="pt-BR" b="1" i="1" dirty="0" smtClean="0">
                <a:latin typeface="Futura"/>
              </a:rPr>
              <a:t>luchar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en</a:t>
            </a:r>
            <a:r>
              <a:rPr lang="pt-BR" b="1" dirty="0" smtClean="0">
                <a:latin typeface="Futura"/>
              </a:rPr>
              <a:t> la </a:t>
            </a:r>
            <a:r>
              <a:rPr lang="pt-BR" b="1" dirty="0" err="1" smtClean="0">
                <a:latin typeface="Futura"/>
              </a:rPr>
              <a:t>primera</a:t>
            </a:r>
            <a:r>
              <a:rPr lang="pt-BR" b="1" dirty="0" smtClean="0">
                <a:latin typeface="Futura"/>
              </a:rPr>
              <a:t> persona </a:t>
            </a:r>
            <a:r>
              <a:rPr lang="pt-BR" b="1" dirty="0" err="1" smtClean="0">
                <a:latin typeface="Futura"/>
              </a:rPr>
              <a:t>del</a:t>
            </a:r>
            <a:r>
              <a:rPr lang="pt-BR" b="1" dirty="0" smtClean="0">
                <a:latin typeface="Futura"/>
              </a:rPr>
              <a:t> plural </a:t>
            </a:r>
            <a:r>
              <a:rPr lang="pt-BR" b="1" dirty="0" smtClean="0">
                <a:latin typeface="Futura"/>
              </a:rPr>
              <a:t>(</a:t>
            </a:r>
            <a:r>
              <a:rPr lang="pt-BR" b="1" i="1" dirty="0" err="1" smtClean="0">
                <a:latin typeface="Futura"/>
              </a:rPr>
              <a:t>nosotros</a:t>
            </a:r>
            <a:r>
              <a:rPr lang="pt-BR" b="1" i="1" dirty="0" smtClean="0">
                <a:latin typeface="Futura"/>
              </a:rPr>
              <a:t>) </a:t>
            </a:r>
            <a:r>
              <a:rPr lang="pt-BR" b="1" dirty="0" err="1" smtClean="0">
                <a:latin typeface="Futura"/>
              </a:rPr>
              <a:t>del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smtClean="0">
                <a:latin typeface="Futura"/>
              </a:rPr>
              <a:t>Imperativo </a:t>
            </a:r>
            <a:r>
              <a:rPr lang="pt-BR" b="1" dirty="0" smtClean="0">
                <a:latin typeface="Futura"/>
              </a:rPr>
              <a:t>es...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260648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Futura"/>
              </a:rPr>
              <a:t>3.</a:t>
            </a:r>
            <a:endParaRPr lang="pt-BR" sz="6000" b="1" dirty="0">
              <a:solidFill>
                <a:srgbClr val="FF0000"/>
              </a:solidFill>
              <a:latin typeface="Futur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99592" y="4437112"/>
            <a:ext cx="7596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Candara" pitchFamily="34" charset="0"/>
              </a:rPr>
              <a:t>http://www.diarioconcordia.com/segun-luchemos-por-la-vida-entre-rios-se-ubica-debajo-de-la-media-nacional-en-accidentes-viales.html</a:t>
            </a:r>
            <a:endParaRPr lang="pt-BR" sz="1000" b="1" dirty="0">
              <a:latin typeface="Candar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19872" y="5085184"/>
            <a:ext cx="10235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FF0000"/>
                </a:solidFill>
                <a:latin typeface="Futura"/>
              </a:rPr>
              <a:t>¿?</a:t>
            </a:r>
            <a:endParaRPr lang="pt-BR" sz="5000" dirty="0">
              <a:solidFill>
                <a:srgbClr val="FF0000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6672"/>
            <a:ext cx="5904656" cy="400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Futura"/>
              <a:ea typeface="Geneva" charset="0"/>
              <a:cs typeface="Futur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465487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Futura"/>
              </a:rPr>
              <a:t>La </a:t>
            </a:r>
            <a:r>
              <a:rPr lang="pt-BR" b="1" dirty="0" err="1" smtClean="0">
                <a:latin typeface="Futura"/>
              </a:rPr>
              <a:t>conjugación</a:t>
            </a:r>
            <a:r>
              <a:rPr lang="pt-BR" b="1" dirty="0" smtClean="0">
                <a:latin typeface="Futura"/>
              </a:rPr>
              <a:t> de </a:t>
            </a:r>
            <a:r>
              <a:rPr lang="pt-BR" b="1" dirty="0" err="1" smtClean="0">
                <a:latin typeface="Futura"/>
              </a:rPr>
              <a:t>los</a:t>
            </a:r>
            <a:r>
              <a:rPr lang="pt-BR" b="1" dirty="0" smtClean="0">
                <a:latin typeface="Futura"/>
              </a:rPr>
              <a:t> dos verbos </a:t>
            </a:r>
            <a:r>
              <a:rPr lang="pt-BR" b="1" dirty="0" err="1" smtClean="0">
                <a:latin typeface="Futura"/>
              </a:rPr>
              <a:t>en</a:t>
            </a:r>
            <a:r>
              <a:rPr lang="pt-BR" b="1" dirty="0" smtClean="0">
                <a:latin typeface="Futura"/>
              </a:rPr>
              <a:t> la segunda persona </a:t>
            </a:r>
            <a:r>
              <a:rPr lang="pt-BR" b="1" dirty="0" err="1" smtClean="0">
                <a:latin typeface="Futura"/>
              </a:rPr>
              <a:t>del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smtClean="0">
                <a:latin typeface="Futura"/>
              </a:rPr>
              <a:t>singular (</a:t>
            </a:r>
            <a:r>
              <a:rPr lang="pt-BR" b="1" dirty="0" err="1" smtClean="0">
                <a:latin typeface="Futura"/>
              </a:rPr>
              <a:t>tú</a:t>
            </a:r>
            <a:r>
              <a:rPr lang="pt-BR" b="1" dirty="0" smtClean="0">
                <a:latin typeface="Futura"/>
              </a:rPr>
              <a:t>) es...</a:t>
            </a:r>
            <a:endParaRPr lang="pt-BR" b="1" dirty="0" smtClean="0">
              <a:latin typeface="Futura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60648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Futura"/>
              </a:rPr>
              <a:t>4.</a:t>
            </a:r>
            <a:endParaRPr lang="pt-BR" sz="6000" b="1" dirty="0">
              <a:solidFill>
                <a:srgbClr val="FF0000"/>
              </a:solidFill>
              <a:latin typeface="Futura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818624" y="4941168"/>
            <a:ext cx="10235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FF0000"/>
                </a:solidFill>
                <a:latin typeface="Futura"/>
              </a:rPr>
              <a:t>¿?</a:t>
            </a:r>
            <a:endParaRPr lang="pt-BR" sz="5000" dirty="0">
              <a:solidFill>
                <a:srgbClr val="FF0000"/>
              </a:solidFill>
            </a:endParaRPr>
          </a:p>
        </p:txBody>
      </p:sp>
      <p:sp>
        <p:nvSpPr>
          <p:cNvPr id="12290" name="AutoShape 2" descr="https://www.msssi.gob.es/campannas/campanas06/img/obesidInfant300x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0648"/>
            <a:ext cx="4248472" cy="399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251520" y="4334907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Candara" pitchFamily="34" charset="0"/>
              </a:rPr>
              <a:t>https://www.msssi.gob.es/campannas/campanas06/ObesidadInfant.htm</a:t>
            </a:r>
            <a:endParaRPr lang="pt-BR" sz="1000" b="1" dirty="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Futura"/>
              <a:ea typeface="Geneva" charset="0"/>
              <a:cs typeface="Futur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2060848"/>
            <a:ext cx="3635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Futura"/>
              </a:rPr>
              <a:t>Completando la </a:t>
            </a:r>
            <a:r>
              <a:rPr lang="pt-BR" b="1" dirty="0" err="1" smtClean="0">
                <a:latin typeface="Futura"/>
              </a:rPr>
              <a:t>conjugación</a:t>
            </a:r>
            <a:r>
              <a:rPr lang="pt-BR" b="1" dirty="0" smtClean="0">
                <a:latin typeface="Futura"/>
              </a:rPr>
              <a:t> de </a:t>
            </a:r>
            <a:r>
              <a:rPr lang="pt-BR" b="1" dirty="0" err="1" smtClean="0">
                <a:latin typeface="Futura"/>
              </a:rPr>
              <a:t>los</a:t>
            </a:r>
            <a:r>
              <a:rPr lang="pt-BR" b="1" dirty="0" smtClean="0">
                <a:latin typeface="Futura"/>
              </a:rPr>
              <a:t> verbos </a:t>
            </a:r>
            <a:r>
              <a:rPr lang="pt-BR" b="1" dirty="0" err="1" smtClean="0">
                <a:latin typeface="Futura"/>
              </a:rPr>
              <a:t>en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los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huecos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del</a:t>
            </a:r>
            <a:r>
              <a:rPr lang="pt-BR" b="1" dirty="0" smtClean="0">
                <a:latin typeface="Futura"/>
              </a:rPr>
              <a:t> poema, respectivamente</a:t>
            </a:r>
            <a:r>
              <a:rPr lang="pt-BR" b="1" dirty="0" smtClean="0">
                <a:latin typeface="Futura"/>
              </a:rPr>
              <a:t>: </a:t>
            </a:r>
          </a:p>
          <a:p>
            <a:r>
              <a:rPr lang="pt-BR" b="1" dirty="0" smtClean="0">
                <a:latin typeface="Futura"/>
              </a:rPr>
              <a:t>2º </a:t>
            </a:r>
            <a:r>
              <a:rPr lang="pt-BR" b="1" dirty="0" smtClean="0">
                <a:latin typeface="Futura"/>
              </a:rPr>
              <a:t>verso – </a:t>
            </a:r>
            <a:r>
              <a:rPr lang="pt-BR" b="1" dirty="0" err="1" smtClean="0">
                <a:latin typeface="Futura"/>
              </a:rPr>
              <a:t>oír</a:t>
            </a:r>
            <a:r>
              <a:rPr lang="pt-BR" b="1" dirty="0" smtClean="0">
                <a:latin typeface="Futura"/>
              </a:rPr>
              <a:t> + </a:t>
            </a:r>
            <a:r>
              <a:rPr lang="pt-BR" b="1" dirty="0" err="1" smtClean="0">
                <a:latin typeface="Futura"/>
              </a:rPr>
              <a:t>lo</a:t>
            </a:r>
            <a:r>
              <a:rPr lang="pt-BR" b="1" dirty="0" smtClean="0">
                <a:latin typeface="Futura"/>
              </a:rPr>
              <a:t> (</a:t>
            </a:r>
            <a:r>
              <a:rPr lang="pt-BR" b="1" dirty="0" err="1" smtClean="0">
                <a:latin typeface="Futura"/>
              </a:rPr>
              <a:t>tú</a:t>
            </a:r>
            <a:r>
              <a:rPr lang="pt-BR" b="1" dirty="0" smtClean="0">
                <a:latin typeface="Futura"/>
              </a:rPr>
              <a:t>); </a:t>
            </a:r>
            <a:endParaRPr lang="pt-BR" b="1" dirty="0" smtClean="0">
              <a:latin typeface="Futura"/>
            </a:endParaRPr>
          </a:p>
          <a:p>
            <a:r>
              <a:rPr lang="pt-BR" b="1" dirty="0" smtClean="0">
                <a:latin typeface="Futura"/>
              </a:rPr>
              <a:t>4º </a:t>
            </a:r>
            <a:r>
              <a:rPr lang="pt-BR" b="1" dirty="0" smtClean="0">
                <a:latin typeface="Futura"/>
              </a:rPr>
              <a:t>verso – </a:t>
            </a:r>
            <a:r>
              <a:rPr lang="pt-BR" b="1" dirty="0" err="1" smtClean="0">
                <a:latin typeface="Futura"/>
              </a:rPr>
              <a:t>escuchar</a:t>
            </a:r>
            <a:r>
              <a:rPr lang="pt-BR" b="1" dirty="0" smtClean="0">
                <a:latin typeface="Futura"/>
              </a:rPr>
              <a:t> (</a:t>
            </a:r>
            <a:r>
              <a:rPr lang="pt-BR" b="1" dirty="0" err="1" smtClean="0">
                <a:latin typeface="Futura"/>
              </a:rPr>
              <a:t>tú</a:t>
            </a:r>
            <a:r>
              <a:rPr lang="pt-BR" b="1" dirty="0" smtClean="0">
                <a:latin typeface="Futura"/>
              </a:rPr>
              <a:t>) y </a:t>
            </a:r>
            <a:endParaRPr lang="pt-BR" b="1" dirty="0" smtClean="0">
              <a:latin typeface="Futura"/>
            </a:endParaRPr>
          </a:p>
          <a:p>
            <a:r>
              <a:rPr lang="pt-BR" b="1" dirty="0" smtClean="0">
                <a:latin typeface="Futura"/>
              </a:rPr>
              <a:t>7º </a:t>
            </a:r>
            <a:r>
              <a:rPr lang="pt-BR" b="1" dirty="0" smtClean="0">
                <a:latin typeface="Futura"/>
              </a:rPr>
              <a:t>verso – esconder + me (</a:t>
            </a:r>
            <a:r>
              <a:rPr lang="pt-BR" b="1" dirty="0" err="1" smtClean="0">
                <a:latin typeface="Futura"/>
              </a:rPr>
              <a:t>tú</a:t>
            </a:r>
            <a:r>
              <a:rPr lang="pt-BR" b="1" dirty="0" smtClean="0">
                <a:latin typeface="Futura"/>
              </a:rPr>
              <a:t>); </a:t>
            </a:r>
            <a:r>
              <a:rPr lang="pt-BR" b="1" dirty="0" smtClean="0">
                <a:latin typeface="Futura"/>
              </a:rPr>
              <a:t>son...</a:t>
            </a:r>
            <a:endParaRPr lang="pt-BR" b="1" dirty="0" smtClean="0">
              <a:latin typeface="Futura"/>
            </a:endParaRP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260648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Futura"/>
              </a:rPr>
              <a:t>5.</a:t>
            </a:r>
            <a:endParaRPr lang="pt-BR" sz="6000" b="1" dirty="0">
              <a:solidFill>
                <a:srgbClr val="FF0000"/>
              </a:solidFill>
              <a:latin typeface="Futur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4797152"/>
            <a:ext cx="8820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Candara" pitchFamily="34" charset="0"/>
              </a:rPr>
              <a:t>http://www.neruda.uchile.cl/obra/obraversosdelcapitan2.html</a:t>
            </a:r>
            <a:endParaRPr lang="pt-BR" sz="1000" b="1" dirty="0">
              <a:latin typeface="Candar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818624" y="4941168"/>
            <a:ext cx="10235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FF0000"/>
                </a:solidFill>
                <a:latin typeface="Futura"/>
              </a:rPr>
              <a:t>¿?</a:t>
            </a:r>
            <a:endParaRPr lang="pt-BR" sz="5000" dirty="0">
              <a:solidFill>
                <a:srgbClr val="FF000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46958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16387" name="Espaço Reservado para Texto 11"/>
          <p:cNvSpPr txBox="1">
            <a:spLocks/>
          </p:cNvSpPr>
          <p:nvPr/>
        </p:nvSpPr>
        <p:spPr bwMode="auto">
          <a:xfrm>
            <a:off x="785813" y="1000124"/>
            <a:ext cx="7315200" cy="494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Respuestas</a:t>
            </a:r>
          </a:p>
          <a:p>
            <a:pPr eaLnBrk="1" hangingPunct="1">
              <a:spcBef>
                <a:spcPct val="20000"/>
              </a:spcBef>
            </a:pP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1. </a:t>
            </a:r>
            <a:r>
              <a:rPr lang="es-ES" sz="3200" dirty="0" smtClean="0"/>
              <a:t>disfrútalo</a:t>
            </a:r>
            <a:endParaRPr lang="es-ES_tradnl" sz="3000" b="1" dirty="0" smtClean="0">
              <a:latin typeface="Futura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2. </a:t>
            </a:r>
            <a:r>
              <a:rPr lang="es-ES" sz="3200" dirty="0" smtClean="0"/>
              <a:t>da/ama/confía/escucha</a:t>
            </a:r>
            <a:endParaRPr lang="es-ES" sz="3200" dirty="0"/>
          </a:p>
          <a:p>
            <a:pPr eaLnBrk="1" hangingPunct="1">
              <a:spcBef>
                <a:spcPct val="20000"/>
              </a:spcBef>
            </a:pP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3. </a:t>
            </a:r>
            <a:r>
              <a:rPr lang="es-ES" sz="3200" dirty="0" smtClean="0"/>
              <a:t>luchemos</a:t>
            </a:r>
            <a:endParaRPr lang="es-ES_tradnl" sz="3000" b="1" dirty="0" smtClean="0">
              <a:latin typeface="Futura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4. </a:t>
            </a:r>
            <a:r>
              <a:rPr lang="es-ES" sz="3200" dirty="0" smtClean="0"/>
              <a:t>despierta/desayuna</a:t>
            </a:r>
            <a:endParaRPr lang="es-ES_tradnl" sz="3000" b="1" dirty="0" smtClean="0">
              <a:latin typeface="Futura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5. </a:t>
            </a:r>
            <a:r>
              <a:rPr lang="es-ES" sz="3200" dirty="0" smtClean="0"/>
              <a:t>Óyelo/Escucha/escóndeme</a:t>
            </a:r>
            <a:endParaRPr lang="es-ES_tradnl" sz="3000" b="1" dirty="0" smtClean="0">
              <a:latin typeface="Futura" charset="0"/>
            </a:endParaRPr>
          </a:p>
          <a:p>
            <a:pPr eaLnBrk="1" hangingPunct="1">
              <a:spcBef>
                <a:spcPct val="20000"/>
              </a:spcBef>
            </a:pPr>
            <a:endParaRPr lang="es-ES_tradnl" sz="4800" b="1" dirty="0">
              <a:solidFill>
                <a:srgbClr val="E60049"/>
              </a:solidFill>
              <a:latin typeface="Futu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16387" name="Espaço Reservado para Texto 11"/>
          <p:cNvSpPr txBox="1">
            <a:spLocks/>
          </p:cNvSpPr>
          <p:nvPr/>
        </p:nvSpPr>
        <p:spPr bwMode="auto">
          <a:xfrm>
            <a:off x="785813" y="1000125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_tradnl" sz="4800" b="1">
                <a:solidFill>
                  <a:srgbClr val="E60049"/>
                </a:solidFill>
                <a:latin typeface="Futura" charset="0"/>
              </a:rPr>
              <a:t>¡Gracias!</a:t>
            </a:r>
          </a:p>
        </p:txBody>
      </p:sp>
      <p:pic>
        <p:nvPicPr>
          <p:cNvPr id="15366" name="Picture 9" descr="http://www.abcschool.com/immagini/smile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9288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>
              <a:latin typeface="Futura" charset="0"/>
            </a:endParaRPr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71438" y="4262438"/>
            <a:ext cx="714375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642938" y="3889375"/>
            <a:ext cx="714375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O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214438" y="3389313"/>
            <a:ext cx="785812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N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85938" y="2889250"/>
            <a:ext cx="714375" cy="1016000"/>
          </a:xfrm>
          <a:prstGeom prst="rect">
            <a:avLst/>
          </a:prstGeom>
          <a:solidFill>
            <a:srgbClr val="FF9900">
              <a:alpha val="37646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T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2286000" y="2389188"/>
            <a:ext cx="642938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E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2786063" y="1889125"/>
            <a:ext cx="642937" cy="10160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X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3143250" y="1333500"/>
            <a:ext cx="714375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T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571875" y="976313"/>
            <a:ext cx="642938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U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4000500" y="476250"/>
            <a:ext cx="714375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A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4572000" y="762000"/>
            <a:ext cx="642938" cy="1016000"/>
          </a:xfrm>
          <a:prstGeom prst="rect">
            <a:avLst/>
          </a:prstGeom>
          <a:solidFill>
            <a:srgbClr val="FFC000">
              <a:alpha val="38039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L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4" name="CaixaDeTexto 6"/>
          <p:cNvSpPr txBox="1">
            <a:spLocks noChangeArrowheads="1"/>
          </p:cNvSpPr>
          <p:nvPr/>
        </p:nvSpPr>
        <p:spPr bwMode="auto">
          <a:xfrm>
            <a:off x="5143500" y="1262063"/>
            <a:ext cx="642938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5572125" y="1833563"/>
            <a:ext cx="714375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Z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6072188" y="2405063"/>
            <a:ext cx="642937" cy="10160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A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7" name="CaixaDeTexto 6"/>
          <p:cNvSpPr txBox="1">
            <a:spLocks noChangeArrowheads="1"/>
          </p:cNvSpPr>
          <p:nvPr/>
        </p:nvSpPr>
        <p:spPr bwMode="auto">
          <a:xfrm>
            <a:off x="6643688" y="2833688"/>
            <a:ext cx="785812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8" name="CaixaDeTexto 6"/>
          <p:cNvSpPr txBox="1">
            <a:spLocks noChangeArrowheads="1"/>
          </p:cNvSpPr>
          <p:nvPr/>
        </p:nvSpPr>
        <p:spPr bwMode="auto">
          <a:xfrm>
            <a:off x="7215188" y="3333750"/>
            <a:ext cx="642937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9" name="CaixaDeTexto 6"/>
          <p:cNvSpPr txBox="1">
            <a:spLocks noChangeArrowheads="1"/>
          </p:cNvSpPr>
          <p:nvPr/>
        </p:nvSpPr>
        <p:spPr bwMode="auto">
          <a:xfrm>
            <a:off x="7643813" y="3762375"/>
            <a:ext cx="714375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O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0" name="CaixaDeTexto 6"/>
          <p:cNvSpPr txBox="1">
            <a:spLocks noChangeArrowheads="1"/>
          </p:cNvSpPr>
          <p:nvPr/>
        </p:nvSpPr>
        <p:spPr bwMode="auto">
          <a:xfrm>
            <a:off x="8143875" y="4191000"/>
            <a:ext cx="785813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N</a:t>
            </a:r>
            <a:endParaRPr lang="pt-BR" sz="2000" b="1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  <p:bldP spid="20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>
              <a:latin typeface="Futur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867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3153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6"/>
          <p:cNvSpPr>
            <a:spLocks noChangeArrowheads="1"/>
          </p:cNvSpPr>
          <p:nvPr/>
        </p:nvSpPr>
        <p:spPr bwMode="auto">
          <a:xfrm>
            <a:off x="0" y="-74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71438" y="4824413"/>
            <a:ext cx="1214437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E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928688" y="4522788"/>
            <a:ext cx="1071562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X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1714500" y="4165600"/>
            <a:ext cx="1071563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P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2500313" y="3752850"/>
            <a:ext cx="1071562" cy="1016000"/>
          </a:xfrm>
          <a:prstGeom prst="rect">
            <a:avLst/>
          </a:prstGeom>
          <a:solidFill>
            <a:srgbClr val="FF9900">
              <a:alpha val="37646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L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3214688" y="3308350"/>
            <a:ext cx="1071562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4000500" y="2879725"/>
            <a:ext cx="1071563" cy="10160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4" name="CaixaDeTexto 6"/>
          <p:cNvSpPr txBox="1">
            <a:spLocks noChangeArrowheads="1"/>
          </p:cNvSpPr>
          <p:nvPr/>
        </p:nvSpPr>
        <p:spPr bwMode="auto">
          <a:xfrm>
            <a:off x="4786313" y="2466975"/>
            <a:ext cx="1071562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A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5572125" y="2109788"/>
            <a:ext cx="1071563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6357938" y="1681163"/>
            <a:ext cx="1071562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7" name="CaixaDeTexto 6"/>
          <p:cNvSpPr txBox="1">
            <a:spLocks noChangeArrowheads="1"/>
          </p:cNvSpPr>
          <p:nvPr/>
        </p:nvSpPr>
        <p:spPr bwMode="auto">
          <a:xfrm>
            <a:off x="7143750" y="1323975"/>
            <a:ext cx="1071563" cy="1016000"/>
          </a:xfrm>
          <a:prstGeom prst="rect">
            <a:avLst/>
          </a:prstGeom>
          <a:solidFill>
            <a:srgbClr val="FFC000">
              <a:alpha val="38039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Ó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8" name="CaixaDeTexto 6"/>
          <p:cNvSpPr txBox="1">
            <a:spLocks noChangeArrowheads="1"/>
          </p:cNvSpPr>
          <p:nvPr/>
        </p:nvSpPr>
        <p:spPr bwMode="auto">
          <a:xfrm>
            <a:off x="7929563" y="950913"/>
            <a:ext cx="1071562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N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9" name="CaixaDeTexto 3"/>
          <p:cNvSpPr txBox="1">
            <a:spLocks noChangeArrowheads="1"/>
          </p:cNvSpPr>
          <p:nvPr/>
        </p:nvSpPr>
        <p:spPr bwMode="auto">
          <a:xfrm rot="10800000" flipV="1">
            <a:off x="5955030" y="5184845"/>
            <a:ext cx="30460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000" b="1" dirty="0" smtClean="0">
                <a:solidFill>
                  <a:srgbClr val="E60049"/>
                </a:solidFill>
                <a:latin typeface="Futura" charset="0"/>
              </a:rPr>
              <a:t>Fuente: Gramática de </a:t>
            </a:r>
            <a:r>
              <a:rPr lang="pt-BR" sz="2000" b="1" dirty="0" err="1" smtClean="0">
                <a:solidFill>
                  <a:srgbClr val="E60049"/>
                </a:solidFill>
                <a:latin typeface="Futura" charset="0"/>
              </a:rPr>
              <a:t>Español</a:t>
            </a:r>
            <a:r>
              <a:rPr lang="pt-BR" sz="2000" b="1" dirty="0" smtClean="0">
                <a:solidFill>
                  <a:srgbClr val="E60049"/>
                </a:solidFill>
                <a:latin typeface="Futura" charset="0"/>
              </a:rPr>
              <a:t> Paso a Paso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251520" y="210706"/>
            <a:ext cx="8569325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Formación y usos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23528" y="908720"/>
            <a:ext cx="8569325" cy="86177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500" b="1" dirty="0" smtClean="0">
                <a:latin typeface="Futura"/>
              </a:rPr>
              <a:t>El Imperativo se usa solo con las segundas personas y con la primera persona del plural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35252"/>
              </p:ext>
            </p:extLst>
          </p:nvPr>
        </p:nvGraphicFramePr>
        <p:xfrm>
          <a:off x="539552" y="1916832"/>
          <a:ext cx="792088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584176"/>
                <a:gridCol w="1764196"/>
                <a:gridCol w="1980220"/>
              </a:tblGrid>
              <a:tr h="370840">
                <a:tc>
                  <a:txBody>
                    <a:bodyPr/>
                    <a:lstStyle/>
                    <a:p>
                      <a:endParaRPr lang="pt-BR" sz="25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smtClean="0">
                          <a:latin typeface="Futura"/>
                        </a:rPr>
                        <a:t>amar</a:t>
                      </a:r>
                      <a:endParaRPr lang="pt-BR" sz="25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smtClean="0">
                          <a:latin typeface="Futura"/>
                        </a:rPr>
                        <a:t>vender</a:t>
                      </a:r>
                      <a:endParaRPr lang="pt-BR" sz="25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vivir</a:t>
                      </a:r>
                      <a:endParaRPr lang="pt-BR" sz="2500" b="1" dirty="0"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tú</a:t>
                      </a:r>
                      <a:endParaRPr lang="pt-BR" sz="25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smtClean="0">
                          <a:latin typeface="Futura"/>
                        </a:rPr>
                        <a:t>am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smtClean="0">
                          <a:latin typeface="Futura"/>
                        </a:rPr>
                        <a:t>vend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e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smtClean="0">
                          <a:latin typeface="Futura"/>
                        </a:rPr>
                        <a:t>viv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e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500" b="1" dirty="0" smtClean="0">
                          <a:latin typeface="Futura"/>
                        </a:rPr>
                        <a:t>vos</a:t>
                      </a:r>
                      <a:endParaRPr lang="pt-BR" sz="25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am</a:t>
                      </a:r>
                      <a:r>
                        <a:rPr lang="pt-BR" sz="25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á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vend</a:t>
                      </a:r>
                      <a:r>
                        <a:rPr lang="pt-BR" sz="25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é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viv</a:t>
                      </a:r>
                      <a:r>
                        <a:rPr lang="pt-BR" sz="25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í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usted</a:t>
                      </a:r>
                      <a:endParaRPr lang="pt-BR" sz="25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smtClean="0">
                          <a:latin typeface="Futura"/>
                        </a:rPr>
                        <a:t>am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e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smtClean="0">
                          <a:latin typeface="Futura"/>
                        </a:rPr>
                        <a:t>vend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smtClean="0">
                          <a:latin typeface="Futura"/>
                        </a:rPr>
                        <a:t>viv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nosotros</a:t>
                      </a:r>
                      <a:r>
                        <a:rPr lang="pt-BR" sz="2500" b="1" dirty="0" smtClean="0">
                          <a:latin typeface="Futura"/>
                        </a:rPr>
                        <a:t>(as)</a:t>
                      </a:r>
                      <a:endParaRPr lang="pt-BR" sz="25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smtClean="0">
                          <a:latin typeface="Futura"/>
                        </a:rPr>
                        <a:t>ame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mos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smtClean="0">
                          <a:latin typeface="Futura"/>
                        </a:rPr>
                        <a:t>vend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amos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smtClean="0">
                          <a:latin typeface="Futura"/>
                        </a:rPr>
                        <a:t>viv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amos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vosotros</a:t>
                      </a:r>
                      <a:r>
                        <a:rPr lang="pt-BR" sz="2500" b="1" dirty="0" smtClean="0">
                          <a:latin typeface="Futura"/>
                        </a:rPr>
                        <a:t>(as)</a:t>
                      </a:r>
                      <a:endParaRPr lang="pt-BR" sz="25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am</a:t>
                      </a:r>
                      <a:r>
                        <a:rPr lang="pt-BR" sz="25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ad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vend</a:t>
                      </a:r>
                      <a:r>
                        <a:rPr lang="pt-BR" sz="25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ed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viv</a:t>
                      </a:r>
                      <a:r>
                        <a:rPr lang="pt-BR" sz="25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id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ustedes</a:t>
                      </a:r>
                      <a:endParaRPr lang="pt-BR" sz="25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am</a:t>
                      </a:r>
                      <a:r>
                        <a:rPr lang="pt-BR" sz="25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en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vend</a:t>
                      </a:r>
                      <a:r>
                        <a:rPr lang="pt-BR" sz="25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an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b="1" dirty="0" err="1" smtClean="0">
                          <a:latin typeface="Futura"/>
                        </a:rPr>
                        <a:t>viv</a:t>
                      </a:r>
                      <a:r>
                        <a:rPr lang="pt-BR" sz="25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an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251520" y="210706"/>
            <a:ext cx="8569325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Irregularidades especiales para “tú”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836712"/>
          <a:ext cx="813690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latin typeface="Futura"/>
                        </a:rPr>
                        <a:t>Decir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latin typeface="Futura"/>
                        </a:rPr>
                        <a:t>Hacer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Futura"/>
                        </a:rPr>
                        <a:t>Ir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latin typeface="Futura"/>
                        </a:rPr>
                        <a:t>Oír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latin typeface="Futura"/>
                        </a:rPr>
                        <a:t>Poner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latin typeface="Futura"/>
                        </a:rPr>
                        <a:t>Salir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latin typeface="Futura"/>
                        </a:rPr>
                        <a:t>Tener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latin typeface="Futura"/>
                        </a:rPr>
                        <a:t>Venir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Futura"/>
                        </a:rPr>
                        <a:t>di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latin typeface="Futura"/>
                        </a:rPr>
                        <a:t>haz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latin typeface="Futura"/>
                        </a:rPr>
                        <a:t>ve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latin typeface="Futura"/>
                        </a:rPr>
                        <a:t>oye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latin typeface="Futura"/>
                        </a:rPr>
                        <a:t>pon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Futura"/>
                        </a:rPr>
                        <a:t>sal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latin typeface="Futura"/>
                        </a:rPr>
                        <a:t>ten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err="1" smtClean="0">
                          <a:latin typeface="Futura"/>
                        </a:rPr>
                        <a:t>ven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8"/>
          <p:cNvSpPr txBox="1">
            <a:spLocks noChangeArrowheads="1"/>
          </p:cNvSpPr>
          <p:nvPr/>
        </p:nvSpPr>
        <p:spPr bwMode="auto">
          <a:xfrm>
            <a:off x="323528" y="1938898"/>
            <a:ext cx="8569325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Usos del Imperativo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51520" y="2737728"/>
          <a:ext cx="8640960" cy="1584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30655"/>
                <a:gridCol w="501030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Dar </a:t>
                      </a:r>
                      <a:r>
                        <a:rPr lang="pt-BR" sz="2000" b="1" dirty="0" err="1" smtClean="0">
                          <a:latin typeface="Futura"/>
                        </a:rPr>
                        <a:t>consejos</a:t>
                      </a:r>
                      <a:r>
                        <a:rPr lang="pt-BR" sz="2000" b="1" dirty="0" smtClean="0">
                          <a:latin typeface="Futura"/>
                        </a:rPr>
                        <a:t> y </a:t>
                      </a:r>
                      <a:r>
                        <a:rPr lang="pt-BR" sz="2000" b="1" dirty="0" err="1" smtClean="0">
                          <a:latin typeface="Futura"/>
                        </a:rPr>
                        <a:t>sugerencias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Si </a:t>
                      </a:r>
                      <a:r>
                        <a:rPr lang="pt-BR" sz="2000" b="1" dirty="0" err="1" smtClean="0">
                          <a:latin typeface="Futura"/>
                        </a:rPr>
                        <a:t>vas</a:t>
                      </a:r>
                      <a:r>
                        <a:rPr lang="pt-BR" sz="2000" b="1" dirty="0" smtClean="0">
                          <a:latin typeface="Futura"/>
                        </a:rPr>
                        <a:t> a </a:t>
                      </a:r>
                      <a:r>
                        <a:rPr lang="pt-BR" sz="2000" b="1" dirty="0" err="1" smtClean="0">
                          <a:latin typeface="Futura"/>
                        </a:rPr>
                        <a:t>París</a:t>
                      </a:r>
                      <a:r>
                        <a:rPr lang="pt-BR" sz="2000" b="1" dirty="0" smtClean="0">
                          <a:latin typeface="Futura"/>
                        </a:rPr>
                        <a:t>,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visita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el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Museo</a:t>
                      </a:r>
                      <a:r>
                        <a:rPr lang="pt-BR" sz="2000" b="1" baseline="0" dirty="0" smtClean="0">
                          <a:latin typeface="Futura"/>
                        </a:rPr>
                        <a:t>.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Formular pedidos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Por favor,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abre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ventana.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Dar </a:t>
                      </a:r>
                      <a:r>
                        <a:rPr lang="pt-BR" sz="2000" b="1" dirty="0" err="1" smtClean="0">
                          <a:latin typeface="Futura"/>
                        </a:rPr>
                        <a:t>órdenes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Entreguen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los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trabajos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hoy</a:t>
                      </a:r>
                      <a:r>
                        <a:rPr lang="pt-BR" sz="2000" b="1" dirty="0" smtClean="0">
                          <a:latin typeface="Futura"/>
                        </a:rPr>
                        <a:t>.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Dar </a:t>
                      </a:r>
                      <a:r>
                        <a:rPr lang="pt-BR" sz="2000" b="1" dirty="0" err="1" smtClean="0">
                          <a:latin typeface="Futura"/>
                        </a:rPr>
                        <a:t>instrucciones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Para </a:t>
                      </a:r>
                      <a:r>
                        <a:rPr lang="pt-BR" sz="2000" b="1" dirty="0" err="1" smtClean="0">
                          <a:latin typeface="Futura"/>
                        </a:rPr>
                        <a:t>llegar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al</a:t>
                      </a:r>
                      <a:r>
                        <a:rPr lang="pt-BR" sz="2000" b="1" dirty="0" smtClean="0">
                          <a:latin typeface="Futura"/>
                        </a:rPr>
                        <a:t> teatro, 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doble</a:t>
                      </a:r>
                      <a:r>
                        <a:rPr lang="pt-BR" sz="2000" b="1" dirty="0" smtClean="0">
                          <a:latin typeface="Futura"/>
                        </a:rPr>
                        <a:t> a </a:t>
                      </a:r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derecha</a:t>
                      </a:r>
                      <a:r>
                        <a:rPr lang="pt-BR" sz="2000" b="1" dirty="0" smtClean="0">
                          <a:latin typeface="Futura"/>
                        </a:rPr>
                        <a:t>.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32813" y="4581129"/>
            <a:ext cx="8660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Futura"/>
              </a:rPr>
              <a:t>P.S.: Imperativo de “vos” :</a:t>
            </a:r>
          </a:p>
          <a:p>
            <a:r>
              <a:rPr lang="pt-BR" sz="2000" b="1" dirty="0" err="1" smtClean="0">
                <a:latin typeface="Futura"/>
              </a:rPr>
              <a:t>dec</a:t>
            </a:r>
            <a:r>
              <a:rPr lang="pt-BR" sz="2000" b="1" dirty="0" err="1" smtClean="0">
                <a:solidFill>
                  <a:srgbClr val="FF0000"/>
                </a:solidFill>
                <a:latin typeface="Futura"/>
              </a:rPr>
              <a:t>í</a:t>
            </a:r>
            <a:r>
              <a:rPr lang="pt-BR" sz="2000" b="1" dirty="0" smtClean="0">
                <a:latin typeface="Futura"/>
              </a:rPr>
              <a:t>, </a:t>
            </a:r>
            <a:r>
              <a:rPr lang="pt-BR" sz="2000" b="1" dirty="0" err="1" smtClean="0">
                <a:latin typeface="Futura"/>
              </a:rPr>
              <a:t>hac</a:t>
            </a:r>
            <a:r>
              <a:rPr lang="pt-BR" sz="2000" b="1" dirty="0" err="1" smtClean="0">
                <a:solidFill>
                  <a:srgbClr val="FF0000"/>
                </a:solidFill>
                <a:latin typeface="Futura"/>
              </a:rPr>
              <a:t>é</a:t>
            </a:r>
            <a:r>
              <a:rPr lang="pt-BR" sz="2000" b="1" dirty="0" smtClean="0">
                <a:latin typeface="Futura"/>
              </a:rPr>
              <a:t>, </a:t>
            </a:r>
            <a:r>
              <a:rPr lang="pt-BR" sz="2000" b="1" dirty="0" err="1" smtClean="0">
                <a:latin typeface="Futura"/>
              </a:rPr>
              <a:t>o</a:t>
            </a:r>
            <a:r>
              <a:rPr lang="pt-BR" sz="2000" b="1" dirty="0" err="1" smtClean="0">
                <a:solidFill>
                  <a:srgbClr val="FF0000"/>
                </a:solidFill>
                <a:latin typeface="Futura"/>
              </a:rPr>
              <a:t>í</a:t>
            </a:r>
            <a:r>
              <a:rPr lang="pt-BR" sz="2000" b="1" dirty="0">
                <a:latin typeface="Futura"/>
              </a:rPr>
              <a:t>, </a:t>
            </a:r>
            <a:r>
              <a:rPr lang="pt-BR" sz="2000" b="1" dirty="0" err="1" smtClean="0">
                <a:latin typeface="Futura"/>
              </a:rPr>
              <a:t>sal</a:t>
            </a:r>
            <a:r>
              <a:rPr lang="pt-BR" sz="2000" b="1" dirty="0" err="1" smtClean="0">
                <a:solidFill>
                  <a:srgbClr val="FF0000"/>
                </a:solidFill>
                <a:latin typeface="Futura"/>
              </a:rPr>
              <a:t>í</a:t>
            </a:r>
            <a:r>
              <a:rPr lang="pt-BR" sz="2000" b="1" dirty="0">
                <a:latin typeface="Futura"/>
              </a:rPr>
              <a:t>, </a:t>
            </a:r>
            <a:r>
              <a:rPr lang="pt-BR" sz="2000" b="1" dirty="0" err="1" smtClean="0">
                <a:latin typeface="Futura"/>
              </a:rPr>
              <a:t>ten</a:t>
            </a:r>
            <a:r>
              <a:rPr lang="pt-BR" sz="2000" b="1" dirty="0" err="1" smtClean="0">
                <a:solidFill>
                  <a:srgbClr val="FF0000"/>
                </a:solidFill>
                <a:latin typeface="Futura"/>
              </a:rPr>
              <a:t>é</a:t>
            </a:r>
            <a:r>
              <a:rPr lang="pt-BR" sz="2000" b="1" dirty="0" smtClean="0">
                <a:latin typeface="Futura"/>
              </a:rPr>
              <a:t>, </a:t>
            </a:r>
            <a:r>
              <a:rPr lang="pt-BR" sz="2000" b="1" dirty="0" err="1" smtClean="0">
                <a:latin typeface="Futura"/>
              </a:rPr>
              <a:t>ven</a:t>
            </a:r>
            <a:r>
              <a:rPr lang="pt-BR" sz="2000" b="1" dirty="0" err="1" smtClean="0">
                <a:solidFill>
                  <a:srgbClr val="FF0000"/>
                </a:solidFill>
                <a:latin typeface="Futura"/>
              </a:rPr>
              <a:t>í</a:t>
            </a:r>
            <a:r>
              <a:rPr lang="pt-BR" sz="2000" b="1" dirty="0" smtClean="0">
                <a:latin typeface="Futura"/>
              </a:rPr>
              <a:t> </a:t>
            </a:r>
          </a:p>
          <a:p>
            <a:r>
              <a:rPr lang="pt-BR" sz="2000" b="1" dirty="0" smtClean="0">
                <a:latin typeface="Futura"/>
              </a:rPr>
              <a:t>Casos </a:t>
            </a:r>
            <a:r>
              <a:rPr lang="pt-BR" sz="2000" b="1" dirty="0" err="1" smtClean="0">
                <a:latin typeface="Futura"/>
              </a:rPr>
              <a:t>en</a:t>
            </a:r>
            <a:r>
              <a:rPr lang="pt-BR" sz="2000" b="1" dirty="0" smtClean="0">
                <a:latin typeface="Futura"/>
              </a:rPr>
              <a:t> que coincide </a:t>
            </a:r>
            <a:r>
              <a:rPr lang="pt-BR" sz="2000" b="1" dirty="0" err="1" smtClean="0">
                <a:latin typeface="Futura"/>
              </a:rPr>
              <a:t>con</a:t>
            </a:r>
            <a:r>
              <a:rPr lang="pt-BR" sz="2000" b="1" dirty="0" smtClean="0">
                <a:latin typeface="Futura"/>
              </a:rPr>
              <a:t> </a:t>
            </a:r>
            <a:r>
              <a:rPr lang="pt-BR" sz="2000" b="1" dirty="0" err="1" smtClean="0">
                <a:latin typeface="Futura"/>
              </a:rPr>
              <a:t>el</a:t>
            </a:r>
            <a:r>
              <a:rPr lang="pt-BR" sz="2000" b="1" dirty="0" smtClean="0">
                <a:latin typeface="Futura"/>
              </a:rPr>
              <a:t> Imperativo de “</a:t>
            </a:r>
            <a:r>
              <a:rPr lang="pt-BR" sz="2000" b="1" dirty="0" err="1" smtClean="0">
                <a:latin typeface="Futura"/>
              </a:rPr>
              <a:t>tú</a:t>
            </a:r>
            <a:r>
              <a:rPr lang="pt-BR" sz="2000" b="1" dirty="0" smtClean="0">
                <a:latin typeface="Futura"/>
              </a:rPr>
              <a:t>”:</a:t>
            </a:r>
          </a:p>
          <a:p>
            <a:r>
              <a:rPr lang="pt-BR" sz="2000" b="1" dirty="0" smtClean="0">
                <a:latin typeface="Futura"/>
              </a:rPr>
              <a:t>ir – </a:t>
            </a:r>
            <a:r>
              <a:rPr lang="pt-BR" sz="2000" b="1" dirty="0" err="1" smtClean="0">
                <a:latin typeface="Futura"/>
              </a:rPr>
              <a:t>ve</a:t>
            </a:r>
            <a:r>
              <a:rPr lang="pt-BR" sz="2000" b="1" dirty="0" smtClean="0">
                <a:latin typeface="Futura"/>
              </a:rPr>
              <a:t>; estar – está; ser – sé </a:t>
            </a:r>
            <a:endParaRPr lang="pt-BR" sz="2000" b="1" dirty="0">
              <a:latin typeface="Futura"/>
            </a:endParaRPr>
          </a:p>
          <a:p>
            <a:r>
              <a:rPr lang="pt-BR" sz="2000" b="1" dirty="0" smtClean="0">
                <a:latin typeface="Futura"/>
              </a:rPr>
              <a:t> </a:t>
            </a:r>
            <a:endParaRPr lang="pt-BR" sz="2000" b="1" dirty="0">
              <a:solidFill>
                <a:srgbClr val="FF0000"/>
              </a:solidFill>
              <a:latin typeface="Futura"/>
            </a:endParaRPr>
          </a:p>
          <a:p>
            <a:endParaRPr lang="pt-BR" sz="2000" b="1" dirty="0">
              <a:solidFill>
                <a:srgbClr val="FF0000"/>
              </a:solidFill>
              <a:latin typeface="Futu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251520" y="210706"/>
            <a:ext cx="8569325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Formación (regulares e irregulares)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438647"/>
              </p:ext>
            </p:extLst>
          </p:nvPr>
        </p:nvGraphicFramePr>
        <p:xfrm>
          <a:off x="467544" y="886936"/>
          <a:ext cx="8496944" cy="4785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850"/>
                <a:gridCol w="608809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tú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Se quita la </a:t>
                      </a:r>
                      <a:r>
                        <a:rPr lang="pt-BR" sz="2000" b="1" dirty="0" smtClean="0">
                          <a:latin typeface="Futura"/>
                        </a:rPr>
                        <a:t>-s </a:t>
                      </a:r>
                      <a:r>
                        <a:rPr lang="pt-BR" sz="2000" b="1" dirty="0" smtClean="0">
                          <a:latin typeface="Futura"/>
                        </a:rPr>
                        <a:t>final a la forma de “</a:t>
                      </a:r>
                      <a:r>
                        <a:rPr lang="pt-BR" sz="2000" b="1" dirty="0" err="1" smtClean="0">
                          <a:latin typeface="Futura"/>
                        </a:rPr>
                        <a:t>tú</a:t>
                      </a:r>
                      <a:r>
                        <a:rPr lang="pt-BR" sz="2000" b="1" dirty="0" smtClean="0">
                          <a:latin typeface="Futura"/>
                        </a:rPr>
                        <a:t>” </a:t>
                      </a:r>
                      <a:r>
                        <a:rPr lang="pt-BR" sz="2000" b="1" dirty="0" err="1" smtClean="0">
                          <a:latin typeface="Futura"/>
                        </a:rPr>
                        <a:t>del</a:t>
                      </a:r>
                      <a:r>
                        <a:rPr lang="pt-BR" sz="2000" b="1" dirty="0" smtClean="0">
                          <a:latin typeface="Futura"/>
                        </a:rPr>
                        <a:t> Presente de Indicativo,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ya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sea</a:t>
                      </a:r>
                      <a:r>
                        <a:rPr lang="pt-BR" sz="2000" b="1" baseline="0" dirty="0" smtClean="0">
                          <a:latin typeface="Futura"/>
                        </a:rPr>
                        <a:t> regular,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ya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sea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smtClean="0">
                          <a:latin typeface="Futura"/>
                        </a:rPr>
                        <a:t>irregular</a:t>
                      </a:r>
                    </a:p>
                    <a:p>
                      <a:endParaRPr lang="pt-BR" sz="1000" b="1" baseline="0" dirty="0" smtClean="0">
                        <a:latin typeface="Futura"/>
                      </a:endParaRPr>
                    </a:p>
                    <a:p>
                      <a:r>
                        <a:rPr lang="pt-BR" sz="2000" b="1" baseline="0" dirty="0" smtClean="0">
                          <a:latin typeface="Futura"/>
                        </a:rPr>
                        <a:t>(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tú</a:t>
                      </a:r>
                      <a:r>
                        <a:rPr lang="pt-BR" sz="2000" b="1" baseline="0" dirty="0" smtClean="0">
                          <a:latin typeface="Futura"/>
                        </a:rPr>
                        <a:t>)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pasa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s</a:t>
                      </a:r>
                      <a:r>
                        <a:rPr lang="pt-BR" sz="2000" b="1" baseline="0" dirty="0" smtClean="0">
                          <a:latin typeface="Futura"/>
                        </a:rPr>
                        <a:t> &gt;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pasa</a:t>
                      </a:r>
                      <a:r>
                        <a:rPr lang="pt-BR" sz="2000" b="1" baseline="0" dirty="0" smtClean="0">
                          <a:latin typeface="Futura"/>
                        </a:rPr>
                        <a:t> (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tú</a:t>
                      </a:r>
                      <a:r>
                        <a:rPr lang="pt-BR" sz="2000" b="1" baseline="0" dirty="0" smtClean="0">
                          <a:latin typeface="Futura"/>
                        </a:rPr>
                        <a:t>)       (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tú</a:t>
                      </a:r>
                      <a:r>
                        <a:rPr lang="pt-BR" sz="2000" b="1" baseline="0" dirty="0" smtClean="0">
                          <a:latin typeface="Futura"/>
                        </a:rPr>
                        <a:t>)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oye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s</a:t>
                      </a:r>
                      <a:r>
                        <a:rPr lang="pt-BR" sz="2000" b="1" baseline="0" dirty="0" smtClean="0">
                          <a:latin typeface="Futura"/>
                        </a:rPr>
                        <a:t> &gt;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oye</a:t>
                      </a:r>
                      <a:r>
                        <a:rPr lang="pt-BR" sz="2000" b="1" baseline="0" dirty="0" smtClean="0">
                          <a:latin typeface="Futura"/>
                        </a:rPr>
                        <a:t> (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tú</a:t>
                      </a:r>
                      <a:r>
                        <a:rPr lang="pt-BR" sz="2000" b="1" baseline="0" dirty="0" smtClean="0">
                          <a:latin typeface="Futura"/>
                        </a:rPr>
                        <a:t>)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vos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Se quita la -d final a</a:t>
                      </a:r>
                      <a:r>
                        <a:rPr lang="pt-BR" sz="2000" b="1" baseline="0" dirty="0" smtClean="0">
                          <a:latin typeface="Futura"/>
                        </a:rPr>
                        <a:t> la forma de “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vosotros</a:t>
                      </a:r>
                      <a:r>
                        <a:rPr lang="pt-BR" sz="2000" b="1" baseline="0" dirty="0" smtClean="0">
                          <a:latin typeface="Futura"/>
                        </a:rPr>
                        <a:t>”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del</a:t>
                      </a:r>
                      <a:r>
                        <a:rPr lang="pt-BR" sz="2000" b="1" baseline="0" dirty="0" smtClean="0">
                          <a:latin typeface="Futura"/>
                        </a:rPr>
                        <a:t> Imperativo afirmativo</a:t>
                      </a:r>
                    </a:p>
                    <a:p>
                      <a:endParaRPr lang="pt-BR" sz="1000" b="1" baseline="0" dirty="0" smtClean="0">
                        <a:latin typeface="Futura"/>
                      </a:endParaRPr>
                    </a:p>
                    <a:p>
                      <a:r>
                        <a:rPr lang="pt-BR" sz="2000" b="1" baseline="0" dirty="0" err="1" smtClean="0">
                          <a:latin typeface="Futura"/>
                        </a:rPr>
                        <a:t>deci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d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 </a:t>
                      </a:r>
                      <a:r>
                        <a:rPr lang="pt-BR" sz="2000" b="1" baseline="0" dirty="0" smtClean="0">
                          <a:latin typeface="Futura"/>
                        </a:rPr>
                        <a:t>-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decí</a:t>
                      </a:r>
                      <a:r>
                        <a:rPr lang="pt-BR" sz="2000" b="1" baseline="0" dirty="0" smtClean="0">
                          <a:latin typeface="Futura"/>
                        </a:rPr>
                        <a:t>                        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espera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d</a:t>
                      </a:r>
                      <a:r>
                        <a:rPr lang="pt-BR" sz="2000" b="1" baseline="0" dirty="0" smtClean="0">
                          <a:latin typeface="Futura"/>
                        </a:rPr>
                        <a:t> &gt;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esperá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usted</a:t>
                      </a:r>
                      <a:r>
                        <a:rPr lang="pt-BR" sz="2000" b="1" dirty="0" smtClean="0">
                          <a:latin typeface="Futura"/>
                        </a:rPr>
                        <a:t>, </a:t>
                      </a:r>
                      <a:r>
                        <a:rPr lang="pt-BR" sz="2000" b="1" dirty="0" err="1" smtClean="0">
                          <a:latin typeface="Futura"/>
                        </a:rPr>
                        <a:t>ustedes</a:t>
                      </a:r>
                      <a:r>
                        <a:rPr lang="pt-BR" sz="2000" b="1" dirty="0" smtClean="0">
                          <a:latin typeface="Futura"/>
                        </a:rPr>
                        <a:t>, </a:t>
                      </a:r>
                      <a:r>
                        <a:rPr lang="pt-BR" sz="2000" b="1" dirty="0" err="1" smtClean="0">
                          <a:latin typeface="Futura"/>
                        </a:rPr>
                        <a:t>nosotros</a:t>
                      </a:r>
                      <a:r>
                        <a:rPr lang="pt-BR" sz="2000" b="1" baseline="0" dirty="0" smtClean="0">
                          <a:latin typeface="Futura"/>
                        </a:rPr>
                        <a:t>(as)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Son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las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mismas</a:t>
                      </a:r>
                      <a:r>
                        <a:rPr lang="pt-BR" sz="2000" b="1" dirty="0" smtClean="0">
                          <a:latin typeface="Futura"/>
                        </a:rPr>
                        <a:t> formas </a:t>
                      </a:r>
                      <a:r>
                        <a:rPr lang="pt-BR" sz="2000" b="1" dirty="0" err="1" smtClean="0">
                          <a:latin typeface="Futura"/>
                        </a:rPr>
                        <a:t>del</a:t>
                      </a:r>
                      <a:r>
                        <a:rPr lang="pt-BR" sz="2000" b="1" dirty="0" smtClean="0">
                          <a:latin typeface="Futura"/>
                        </a:rPr>
                        <a:t> Presente de Subjuntivo </a:t>
                      </a:r>
                      <a:r>
                        <a:rPr lang="pt-BR" sz="2000" b="1" dirty="0" err="1" smtClean="0">
                          <a:latin typeface="Futura"/>
                        </a:rPr>
                        <a:t>correspondientes</a:t>
                      </a:r>
                      <a:r>
                        <a:rPr lang="pt-BR" sz="2000" b="1" baseline="0" dirty="0" smtClean="0">
                          <a:latin typeface="Futura"/>
                        </a:rPr>
                        <a:t> a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esas</a:t>
                      </a:r>
                      <a:r>
                        <a:rPr lang="pt-BR" sz="2000" b="1" baseline="0" dirty="0" smtClean="0">
                          <a:latin typeface="Futura"/>
                        </a:rPr>
                        <a:t> personas</a:t>
                      </a:r>
                      <a:r>
                        <a:rPr lang="pt-BR" sz="2000" b="1" baseline="0" dirty="0" smtClean="0">
                          <a:latin typeface="Futura"/>
                        </a:rPr>
                        <a:t>.</a:t>
                      </a:r>
                    </a:p>
                    <a:p>
                      <a:endParaRPr lang="pt-BR" sz="1000" b="1" baseline="0" dirty="0" smtClean="0">
                        <a:latin typeface="Futura"/>
                      </a:endParaRPr>
                    </a:p>
                    <a:p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trabaje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smtClean="0">
                          <a:latin typeface="Futura"/>
                        </a:rPr>
                        <a:t>(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usted</a:t>
                      </a:r>
                      <a:r>
                        <a:rPr lang="pt-BR" sz="2000" b="1" baseline="0" dirty="0" smtClean="0">
                          <a:latin typeface="Futura"/>
                        </a:rPr>
                        <a:t>)                   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tengan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smtClean="0">
                          <a:latin typeface="Futura"/>
                        </a:rPr>
                        <a:t>(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ustedes</a:t>
                      </a:r>
                      <a:r>
                        <a:rPr lang="pt-BR" sz="2000" b="1" baseline="0" dirty="0" smtClean="0">
                          <a:latin typeface="Futura"/>
                        </a:rPr>
                        <a:t>) 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vosotros</a:t>
                      </a:r>
                      <a:r>
                        <a:rPr lang="pt-BR" sz="2000" b="1" dirty="0" smtClean="0">
                          <a:latin typeface="Futura"/>
                        </a:rPr>
                        <a:t>(as)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Se</a:t>
                      </a:r>
                      <a:r>
                        <a:rPr lang="pt-BR" sz="2000" b="1" baseline="0" dirty="0" smtClean="0">
                          <a:latin typeface="Futura"/>
                        </a:rPr>
                        <a:t> cambia la </a:t>
                      </a:r>
                      <a:r>
                        <a:rPr lang="pt-BR" sz="2000" b="1" baseline="0" dirty="0" smtClean="0">
                          <a:latin typeface="Futura"/>
                        </a:rPr>
                        <a:t>-r </a:t>
                      </a:r>
                      <a:r>
                        <a:rPr lang="pt-BR" sz="2000" b="1" baseline="0" dirty="0" smtClean="0">
                          <a:latin typeface="Futura"/>
                        </a:rPr>
                        <a:t>final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del</a:t>
                      </a:r>
                      <a:r>
                        <a:rPr lang="pt-BR" sz="2000" b="1" baseline="0" dirty="0" smtClean="0">
                          <a:latin typeface="Futura"/>
                        </a:rPr>
                        <a:t> infinitivo por </a:t>
                      </a:r>
                      <a:r>
                        <a:rPr lang="pt-BR" sz="2000" b="1" baseline="0" dirty="0" smtClean="0">
                          <a:latin typeface="Futura"/>
                        </a:rPr>
                        <a:t>-d</a:t>
                      </a:r>
                      <a:endParaRPr lang="pt-BR" sz="2000" b="1" baseline="0" dirty="0" smtClean="0">
                        <a:latin typeface="Futura"/>
                      </a:endParaRPr>
                    </a:p>
                    <a:p>
                      <a:r>
                        <a:rPr lang="pt-BR" sz="2000" b="1" baseline="0" dirty="0" err="1" smtClean="0">
                          <a:latin typeface="Futura"/>
                        </a:rPr>
                        <a:t>deci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r</a:t>
                      </a:r>
                      <a:r>
                        <a:rPr lang="pt-BR" sz="2000" b="1" baseline="0" dirty="0" smtClean="0">
                          <a:latin typeface="Futura"/>
                        </a:rPr>
                        <a:t> &gt;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deci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d</a:t>
                      </a:r>
                      <a:r>
                        <a:rPr lang="pt-BR" sz="2000" b="1" baseline="0" dirty="0" smtClean="0">
                          <a:latin typeface="Futura"/>
                        </a:rPr>
                        <a:t> (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vosotros</a:t>
                      </a:r>
                      <a:r>
                        <a:rPr lang="pt-BR" sz="2000" b="1" baseline="0" dirty="0" smtClean="0">
                          <a:latin typeface="Futura"/>
                        </a:rPr>
                        <a:t>/as)</a:t>
                      </a:r>
                    </a:p>
                    <a:p>
                      <a:r>
                        <a:rPr lang="pt-BR" sz="2000" b="1" baseline="0" dirty="0" smtClean="0">
                          <a:latin typeface="Futura"/>
                        </a:rPr>
                        <a:t>espera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r</a:t>
                      </a:r>
                      <a:r>
                        <a:rPr lang="pt-BR" sz="2000" b="1" baseline="0" dirty="0" smtClean="0">
                          <a:latin typeface="Futura"/>
                        </a:rPr>
                        <a:t> &gt;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espera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d</a:t>
                      </a:r>
                      <a:r>
                        <a:rPr lang="pt-BR" sz="2000" b="1" baseline="0" dirty="0" smtClean="0">
                          <a:latin typeface="Futura"/>
                        </a:rPr>
                        <a:t> (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vosotros</a:t>
                      </a:r>
                      <a:r>
                        <a:rPr lang="pt-BR" sz="2000" b="1" baseline="0" dirty="0" smtClean="0">
                          <a:latin typeface="Futura"/>
                        </a:rPr>
                        <a:t>/as)          </a:t>
                      </a:r>
                      <a:endParaRPr lang="pt-BR" sz="2000" b="1" dirty="0" smtClean="0">
                        <a:latin typeface="Futur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8"/>
          <p:cNvSpPr txBox="1">
            <a:spLocks noChangeArrowheads="1"/>
          </p:cNvSpPr>
          <p:nvPr/>
        </p:nvSpPr>
        <p:spPr bwMode="auto">
          <a:xfrm>
            <a:off x="251520" y="210706"/>
            <a:ext cx="8569325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¡Ojo!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268760"/>
            <a:ext cx="7776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latin typeface="Futura"/>
              </a:rPr>
              <a:t>El Imperativo </a:t>
            </a:r>
            <a:r>
              <a:rPr lang="pt-BR" sz="3000" b="1" dirty="0" smtClean="0">
                <a:solidFill>
                  <a:srgbClr val="FF0000"/>
                </a:solidFill>
                <a:latin typeface="Futura"/>
              </a:rPr>
              <a:t>no</a:t>
            </a:r>
            <a:r>
              <a:rPr lang="pt-BR" sz="3000" b="1" dirty="0" smtClean="0">
                <a:latin typeface="Futura"/>
              </a:rPr>
              <a:t> denota, </a:t>
            </a:r>
            <a:r>
              <a:rPr lang="pt-BR" sz="3000" b="1" dirty="0" err="1" smtClean="0">
                <a:latin typeface="Futura"/>
              </a:rPr>
              <a:t>en</a:t>
            </a:r>
            <a:r>
              <a:rPr lang="pt-BR" sz="3000" b="1" dirty="0" smtClean="0">
                <a:latin typeface="Futura"/>
              </a:rPr>
              <a:t> general, falta de </a:t>
            </a:r>
            <a:r>
              <a:rPr lang="pt-BR" sz="3000" b="1" dirty="0" err="1" smtClean="0">
                <a:latin typeface="Futura"/>
              </a:rPr>
              <a:t>cortesía</a:t>
            </a:r>
            <a:r>
              <a:rPr lang="pt-BR" sz="3000" b="1" dirty="0" smtClean="0">
                <a:latin typeface="Futura"/>
              </a:rPr>
              <a:t>. </a:t>
            </a:r>
            <a:r>
              <a:rPr lang="pt-BR" sz="3000" b="1" dirty="0" err="1" smtClean="0">
                <a:latin typeface="Futura"/>
              </a:rPr>
              <a:t>Aunque</a:t>
            </a:r>
            <a:r>
              <a:rPr lang="pt-BR" sz="3000" b="1" dirty="0" smtClean="0">
                <a:latin typeface="Futura"/>
              </a:rPr>
              <a:t> </a:t>
            </a:r>
            <a:r>
              <a:rPr lang="pt-BR" sz="3000" b="1" dirty="0" err="1" smtClean="0">
                <a:latin typeface="Futura"/>
              </a:rPr>
              <a:t>el</a:t>
            </a:r>
            <a:r>
              <a:rPr lang="pt-BR" sz="3000" b="1" dirty="0" smtClean="0">
                <a:latin typeface="Futura"/>
              </a:rPr>
              <a:t> </a:t>
            </a:r>
            <a:r>
              <a:rPr lang="pt-BR" sz="3000" b="1" dirty="0" err="1" smtClean="0">
                <a:latin typeface="Futura"/>
              </a:rPr>
              <a:t>tratamiento</a:t>
            </a:r>
            <a:r>
              <a:rPr lang="pt-BR" sz="3000" b="1" dirty="0" smtClean="0">
                <a:latin typeface="Futura"/>
              </a:rPr>
              <a:t> no </a:t>
            </a:r>
            <a:r>
              <a:rPr lang="pt-BR" sz="3000" b="1" dirty="0" err="1" smtClean="0">
                <a:latin typeface="Futura"/>
              </a:rPr>
              <a:t>sea</a:t>
            </a:r>
            <a:r>
              <a:rPr lang="pt-BR" sz="3000" b="1" dirty="0" smtClean="0">
                <a:latin typeface="Futura"/>
              </a:rPr>
              <a:t> formal, </a:t>
            </a:r>
            <a:r>
              <a:rPr lang="pt-BR" sz="3000" b="1" dirty="0" err="1" smtClean="0">
                <a:latin typeface="Futura"/>
              </a:rPr>
              <a:t>el</a:t>
            </a:r>
            <a:r>
              <a:rPr lang="pt-BR" sz="3000" b="1" dirty="0" smtClean="0">
                <a:latin typeface="Futura"/>
              </a:rPr>
              <a:t> uso </a:t>
            </a:r>
            <a:r>
              <a:rPr lang="pt-BR" sz="3000" b="1" dirty="0" err="1" smtClean="0">
                <a:latin typeface="Futura"/>
              </a:rPr>
              <a:t>del</a:t>
            </a:r>
            <a:r>
              <a:rPr lang="pt-BR" sz="3000" b="1" dirty="0" smtClean="0">
                <a:latin typeface="Futura"/>
              </a:rPr>
              <a:t> Imperativo no corresponde, </a:t>
            </a:r>
            <a:r>
              <a:rPr lang="pt-BR" sz="3000" b="1" dirty="0" err="1" smtClean="0">
                <a:latin typeface="Futura"/>
              </a:rPr>
              <a:t>necesariamente</a:t>
            </a:r>
            <a:r>
              <a:rPr lang="pt-BR" sz="3000" b="1" dirty="0" smtClean="0">
                <a:latin typeface="Futura"/>
              </a:rPr>
              <a:t>, a </a:t>
            </a:r>
            <a:r>
              <a:rPr lang="pt-BR" sz="3000" b="1" dirty="0" err="1" smtClean="0">
                <a:latin typeface="Futura"/>
              </a:rPr>
              <a:t>un</a:t>
            </a:r>
            <a:r>
              <a:rPr lang="pt-BR" sz="3000" b="1" dirty="0" smtClean="0">
                <a:latin typeface="Futura"/>
              </a:rPr>
              <a:t> trato abrupto.</a:t>
            </a:r>
            <a:endParaRPr lang="pt-BR" sz="3000" b="1" dirty="0">
              <a:latin typeface="Futu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251520" y="210706"/>
            <a:ext cx="8569325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Empleo de los pronombres complemento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55165"/>
              </p:ext>
            </p:extLst>
          </p:nvPr>
        </p:nvGraphicFramePr>
        <p:xfrm>
          <a:off x="251520" y="836712"/>
          <a:ext cx="8640960" cy="201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28192"/>
                <a:gridCol w="69127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Colocación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Los </a:t>
                      </a:r>
                      <a:r>
                        <a:rPr lang="pt-BR" sz="2000" b="1" dirty="0" err="1" smtClean="0">
                          <a:latin typeface="Futura"/>
                        </a:rPr>
                        <a:t>pronombres</a:t>
                      </a:r>
                      <a:r>
                        <a:rPr lang="pt-BR" sz="2000" b="1" baseline="0" dirty="0" smtClean="0">
                          <a:latin typeface="Futura"/>
                        </a:rPr>
                        <a:t> complemento se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colocan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después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del</a:t>
                      </a:r>
                      <a:r>
                        <a:rPr lang="pt-BR" sz="2000" b="1" baseline="0" dirty="0" smtClean="0">
                          <a:latin typeface="Futura"/>
                        </a:rPr>
                        <a:t> Imperativo Afirmativo y se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le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unen</a:t>
                      </a:r>
                      <a:r>
                        <a:rPr lang="pt-BR" sz="2000" b="1" baseline="0" dirty="0" smtClean="0">
                          <a:latin typeface="Futura"/>
                        </a:rPr>
                        <a:t> formando una </a:t>
                      </a:r>
                      <a:r>
                        <a:rPr lang="pt-BR" sz="2000" b="1" baseline="0" dirty="0" smtClean="0">
                          <a:latin typeface="Futura"/>
                        </a:rPr>
                        <a:t>sola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palabra</a:t>
                      </a:r>
                      <a:r>
                        <a:rPr lang="pt-BR" sz="2000" b="1" baseline="0" dirty="0" smtClean="0">
                          <a:latin typeface="Futura"/>
                        </a:rPr>
                        <a:t>: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sígue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lo</a:t>
                      </a:r>
                      <a:r>
                        <a:rPr lang="pt-BR" sz="2000" b="1" baseline="0" dirty="0" smtClean="0">
                          <a:latin typeface="Futura"/>
                        </a:rPr>
                        <a:t>,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óigan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la</a:t>
                      </a:r>
                      <a:r>
                        <a:rPr lang="pt-BR" sz="2000" b="1" baseline="0" dirty="0" smtClean="0">
                          <a:latin typeface="Futura"/>
                        </a:rPr>
                        <a:t> etc.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Orden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Cuando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hay</a:t>
                      </a:r>
                      <a:r>
                        <a:rPr lang="pt-BR" sz="2000" b="1" dirty="0" smtClean="0">
                          <a:latin typeface="Futura"/>
                        </a:rPr>
                        <a:t> dos </a:t>
                      </a:r>
                      <a:r>
                        <a:rPr lang="pt-BR" sz="2000" b="1" dirty="0" err="1" smtClean="0">
                          <a:latin typeface="Futura"/>
                        </a:rPr>
                        <a:t>pronombres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smtClean="0">
                          <a:latin typeface="Futura"/>
                        </a:rPr>
                        <a:t>complemento, </a:t>
                      </a:r>
                      <a:r>
                        <a:rPr lang="pt-BR" sz="2000" b="1" dirty="0" err="1" smtClean="0">
                          <a:latin typeface="Futura"/>
                        </a:rPr>
                        <a:t>en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smtClean="0">
                          <a:latin typeface="Futura"/>
                        </a:rPr>
                        <a:t>general, </a:t>
                      </a:r>
                      <a:r>
                        <a:rPr lang="pt-BR" sz="2000" b="1" dirty="0" err="1" smtClean="0">
                          <a:latin typeface="Futura"/>
                        </a:rPr>
                        <a:t>va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primero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el</a:t>
                      </a:r>
                      <a:r>
                        <a:rPr lang="pt-BR" sz="2000" b="1" dirty="0" smtClean="0">
                          <a:latin typeface="Futura"/>
                        </a:rPr>
                        <a:t> OD y </a:t>
                      </a:r>
                      <a:r>
                        <a:rPr lang="pt-BR" sz="2000" b="1" dirty="0" err="1" smtClean="0">
                          <a:latin typeface="Futura"/>
                        </a:rPr>
                        <a:t>después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el</a:t>
                      </a:r>
                      <a:r>
                        <a:rPr lang="pt-BR" sz="2000" b="1" dirty="0" smtClean="0">
                          <a:latin typeface="Futura"/>
                        </a:rPr>
                        <a:t> OI: </a:t>
                      </a:r>
                      <a:r>
                        <a:rPr lang="pt-BR" sz="2000" b="1" dirty="0" err="1" smtClean="0">
                          <a:latin typeface="Futura"/>
                        </a:rPr>
                        <a:t>tráiga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melo</a:t>
                      </a:r>
                      <a:r>
                        <a:rPr lang="pt-BR" sz="2000" b="1" dirty="0" smtClean="0">
                          <a:latin typeface="Futura"/>
                        </a:rPr>
                        <a:t>,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lléva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telas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 etc.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1520" y="3356992"/>
          <a:ext cx="856895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Futura"/>
                        </a:rPr>
                        <a:t>Observa</a:t>
                      </a:r>
                      <a:r>
                        <a:rPr lang="pt-BR" sz="1800" b="1" baseline="0" dirty="0" smtClean="0">
                          <a:latin typeface="Futura"/>
                        </a:rPr>
                        <a:t> este contraste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latin typeface="Futura"/>
                        </a:rPr>
                        <a:t>Escúchame</a:t>
                      </a:r>
                      <a:r>
                        <a:rPr lang="pt-BR" sz="1800" b="1" dirty="0" smtClean="0">
                          <a:latin typeface="Futura"/>
                        </a:rPr>
                        <a:t> (Imperativo)               Pedido: que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tú</a:t>
                      </a:r>
                      <a:r>
                        <a:rPr lang="pt-BR" sz="1800" b="1" baseline="0" dirty="0" smtClean="0">
                          <a:latin typeface="Futura"/>
                        </a:rPr>
                        <a:t> me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escuches</a:t>
                      </a:r>
                      <a:endParaRPr lang="pt-BR" sz="1800" b="1" baseline="0" dirty="0" smtClean="0">
                        <a:latin typeface="Futura"/>
                      </a:endParaRPr>
                    </a:p>
                    <a:p>
                      <a:pPr algn="l"/>
                      <a:r>
                        <a:rPr lang="pt-BR" sz="1800" b="1" baseline="0" dirty="0" smtClean="0">
                          <a:latin typeface="Futura"/>
                        </a:rPr>
                        <a:t>Me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escucha</a:t>
                      </a:r>
                      <a:r>
                        <a:rPr lang="pt-BR" sz="1800" b="1" baseline="0" dirty="0" smtClean="0">
                          <a:latin typeface="Futura"/>
                        </a:rPr>
                        <a:t> (Presente de Indicativo) 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Afirmación</a:t>
                      </a:r>
                      <a:r>
                        <a:rPr lang="pt-BR" sz="1800" b="1" baseline="0" dirty="0" smtClean="0">
                          <a:latin typeface="Futura"/>
                        </a:rPr>
                        <a:t>: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alguien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me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escucha</a:t>
                      </a:r>
                      <a:r>
                        <a:rPr lang="pt-BR" sz="1800" b="1" baseline="0" dirty="0" smtClean="0">
                          <a:latin typeface="Futura"/>
                        </a:rPr>
                        <a:t>   </a:t>
                      </a:r>
                    </a:p>
                    <a:p>
                      <a:pPr algn="r"/>
                      <a:r>
                        <a:rPr lang="pt-BR" sz="1800" b="1" baseline="0" dirty="0" smtClean="0">
                          <a:latin typeface="Futura"/>
                        </a:rPr>
                        <a:t>(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ahora</a:t>
                      </a:r>
                      <a:r>
                        <a:rPr lang="pt-BR" sz="1800" b="1" baseline="0" dirty="0" smtClean="0">
                          <a:latin typeface="Futura"/>
                        </a:rPr>
                        <a:t> o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siempre</a:t>
                      </a:r>
                      <a:r>
                        <a:rPr lang="pt-BR" sz="1800" b="1" baseline="0" dirty="0" smtClean="0">
                          <a:latin typeface="Futura"/>
                        </a:rPr>
                        <a:t>)</a:t>
                      </a:r>
                    </a:p>
                    <a:p>
                      <a:r>
                        <a:rPr lang="pt-BR" sz="1800" b="1" baseline="0" dirty="0" smtClean="0">
                          <a:latin typeface="Futura"/>
                        </a:rPr>
                        <a:t>Por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eso</a:t>
                      </a:r>
                      <a:r>
                        <a:rPr lang="pt-BR" sz="1800" b="1" baseline="0" dirty="0" smtClean="0">
                          <a:latin typeface="Futura"/>
                        </a:rPr>
                        <a:t>, una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posición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inadecuada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del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pronombre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puede</a:t>
                      </a:r>
                      <a:r>
                        <a:rPr lang="pt-BR" sz="1800" b="1" baseline="0" dirty="0" smtClean="0">
                          <a:latin typeface="Futura"/>
                        </a:rPr>
                        <a:t> provocar uma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interpretación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equivocada.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8169</TotalTime>
  <Words>882</Words>
  <Application>Microsoft Office PowerPoint</Application>
  <PresentationFormat>Apresentação na tela (4:3)</PresentationFormat>
  <Paragraphs>194</Paragraphs>
  <Slides>18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Adriana Feitosa</cp:lastModifiedBy>
  <cp:revision>383</cp:revision>
  <dcterms:created xsi:type="dcterms:W3CDTF">2013-01-08T22:47:55Z</dcterms:created>
  <dcterms:modified xsi:type="dcterms:W3CDTF">2014-12-01T19:20:48Z</dcterms:modified>
</cp:coreProperties>
</file>